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35"/>
  </p:notesMasterIdLst>
  <p:sldIdLst>
    <p:sldId id="28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Montserrat Black" panose="00000A00000000000000" pitchFamily="2" charset="0"/>
      <p:bold r:id="rId54"/>
      <p:boldItalic r:id="rId55"/>
    </p:embeddedFont>
    <p:embeddedFont>
      <p:font typeface="Oswald Light" panose="00000400000000000000" pitchFamily="2" charset="0"/>
      <p:regular r:id="rId56"/>
      <p:bold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gLNmSHtO798EsUXEUz2JnIQ9w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6c12092e6_1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06c12092e6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6c12092e6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6c12092e6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6c12092e6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6c12092e6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6c12092e6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6c12092e6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6c12092e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6c12092e6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c12092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6c12092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6c12092e6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6c12092e6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c12092e6_3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106c12092e6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6bcd9fa4f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6bcd9fa4f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6c12092e6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106c12092e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6c12092e6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06c12092e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6c12092e6_1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06c12092e6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6c12092e6_6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106c12092e6_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6c12092e6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06c12092e6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6c12092e6_6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106c12092e6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6c12092e6_6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106c12092e6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6c12092e6_6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06c12092e6_6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06c12092e6_3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106c12092e6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55ce06a49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1055ce06a49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55ce06a49_2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055ce06a49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55ce06a49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1055ce06a49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55ce06a49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1055ce06a49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055ce06a49_2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6c12092e6_1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06c12092e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6c12092e6_1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106c12092e6_1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6bcd9fa4f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06bcd9fa4f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bcd9fa4f_2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106bcd9fa4f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6c12092e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06c12092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6c12092e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6c12092e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6c12092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6c12092e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6c12092e6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6c12092e6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5ce06a49_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055ce06a49_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055ce06a49_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5ce06a49_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055ce06a49_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1055ce06a49_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055ce06a49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055ce06a49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5ce06a49_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055ce06a49_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1055ce06a49_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055ce06a49_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055ce06a49_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55ce06a49_2_20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1055ce06a49_2_20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g1055ce06a49_2_2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1055ce06a49_2_2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1055ce06a49_2_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55ce06a49_2_2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1055ce06a49_2_2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g1055ce06a49_2_2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1055ce06a49_2_2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1055ce06a49_2_2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5ce06a49_2_2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1055ce06a49_2_2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g1055ce06a49_2_2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1055ce06a49_2_2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1055ce06a49_2_2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55ce06a49_2_2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055ce06a49_2_2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1055ce06a49_2_2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g1055ce06a49_2_2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1055ce06a49_2_2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1055ce06a49_2_2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5ce06a49_2_2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1055ce06a49_2_2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g1055ce06a49_2_2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g1055ce06a49_2_2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1" name="Google Shape;191;g1055ce06a49_2_2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g1055ce06a49_2_2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1055ce06a49_2_2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1055ce06a49_2_2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5ce06a49_2_2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1055ce06a49_2_2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1055ce06a49_2_2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1055ce06a49_2_2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5ce06a49_2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1055ce06a49_2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1055ce06a49_2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55ce06a49_2_2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1055ce06a49_2_2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g1055ce06a49_2_2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g1055ce06a49_2_2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1055ce06a49_2_2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1055ce06a49_2_2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55ce06a49_2_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055ce06a49_2_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1055ce06a49_2_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055ce06a49_2_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055ce06a49_2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5ce06a49_2_2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1055ce06a49_2_25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g1055ce06a49_2_25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g1055ce06a49_2_2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1055ce06a49_2_2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g1055ce06a49_2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55ce06a49_2_2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1055ce06a49_2_26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g1055ce06a49_2_2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g1055ce06a49_2_2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g1055ce06a49_2_2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5ce06a49_2_26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1055ce06a49_2_26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g1055ce06a49_2_2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g1055ce06a49_2_2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1055ce06a49_2_2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5784-B2A6-49E6-9B01-C697DF631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95FDD-1116-493E-B20C-F0560BCA7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3F404-6402-4FFE-A19F-671383BF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1F6C-AF45-4F10-8EF9-0F0F9A96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9F17F-98D4-4412-A180-4437541D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601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F6223-BBF6-405D-9F79-0125B32E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49C0-3CBF-4591-9B8C-E190D5C42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C54A3-2503-4ABF-97E4-16CDCA1A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C3AC-77DF-43A4-8EA7-89B77A90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D8603-500C-4C98-9831-DB75C4C4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629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0D3-458D-4825-9100-787352FF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756FA-8417-44E6-ADC7-C1AE34314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BCFF8-7FA8-4157-9FE8-42438966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286F-9ECF-48A2-9571-5A29B84D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AF90-0964-4AFA-887A-72A22946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883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1CDD-F9BD-4897-B04D-6756725C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0ED5-7C59-443C-BBD0-4E66B2FE6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3AF56-9426-4E12-B56F-3F9C4441D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D5851-FD9F-4A63-92CE-3E978691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482C9-1F7B-4886-BBA9-C0050EB3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D9A29-EE6E-4AF6-B8E4-0D59617B2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004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DD1B-BD63-44D7-967A-69DCC0F3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5FDEF-0823-4209-978C-73FA0DDB7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DE056-B075-4A8C-B2FF-341E33E8D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C0D871-3DB9-4BE9-ABB9-6BBB3B663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F35FCC-7D3C-4D07-82F9-6E3C7F502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B2616-837F-4A99-A574-8C151698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9B626-865D-4681-8CB2-613F060B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92CE41-C7DA-4A51-9222-304DE193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668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9D54-F4C0-41A8-9C9F-6D5A2CBC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4C686-2C4A-477D-A64A-2856803A4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161A3-BD05-43F8-9B26-36A15B3A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0843C-B8B9-4286-80F1-311C7442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10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5DDDD-56F9-4587-8BF0-718DF373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E45C-DDE6-4D0C-9468-D058BBB6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C87F-F8C5-4640-B07C-1965E1EE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16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5ce06a49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055ce06a49_2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1055ce06a49_2_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055ce06a49_2_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055ce06a49_2_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F140-3B58-4BEC-88B9-BCA13E00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48204-298F-4C3B-AD0A-BFAD9CDB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64797-F0D8-4EA6-84C9-77CA391D6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B585A-CDC8-44F4-8645-C9DB641F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98965-810A-4390-B459-E092A762E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2B06B-18BD-4A02-8454-0D0B7DDB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211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C9C3-A743-4C31-BE96-EBB2F81E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C0566-FE12-4455-8260-493B81AF9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A5476-56B8-455F-A769-4EAF3FF0A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75FDD-405D-45EF-8293-A695FB04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D2C3-3A11-433A-9D85-CB0D8E1B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366C6-77E0-4D7B-9A76-022E0105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514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116F-5649-4497-9129-B16C5F26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29599-08B1-4E43-A439-48CAA85B9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86FF-C4A6-4577-9ABC-C4D61430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130DE-8203-411F-9780-3CB0A26B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AD44B-FCFF-43CC-BC34-40E69553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087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3BF97-D90A-49D2-8EF3-30DDE3BFE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12B1D-972C-4777-9887-608DC17F0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BBB4D-4022-4F8D-98CB-194C6F0E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2D7C7-9C65-4C57-B71E-33676396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C760E-92D6-4BA5-857B-64FFC787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87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5ce06a49_2_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055ce06a49_2_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1055ce06a49_2_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055ce06a49_2_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055ce06a49_2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5ce06a49_2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055ce06a49_2_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1055ce06a49_2_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1055ce06a49_2_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055ce06a49_2_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055ce06a49_2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5ce06a49_2_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055ce06a49_2_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1055ce06a49_2_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1055ce06a49_2_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1055ce06a49_2_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1055ce06a49_2_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055ce06a49_2_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055ce06a49_2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55ce06a49_2_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1055ce06a49_2_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055ce06a49_2_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055ce06a49_2_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5ce06a49_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055ce06a49_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1055ce06a49_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1055ce06a49_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055ce06a49_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055ce06a49_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5ce06a49_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055ce06a49_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055ce06a49_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1055ce06a49_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055ce06a49_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055ce06a49_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5ce06a49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1055ce06a49_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1055ce06a49_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055ce06a49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055ce06a49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9EB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5ce06a49_2_19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g1055ce06a49_2_19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g1055ce06a49_2_19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g1055ce06a49_2_1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g1055ce06a49_2_1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871FE-BECD-4B9D-8254-812C724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CDAE7-D582-4D95-9F6D-8A3822821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E01CB-A022-4B10-A864-4421C195A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8708-0200-4C13-8973-B2C02258E5B6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EA707-572D-42B2-B1DB-1115F8A32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A7D2-F2E7-4B01-AD45-85DCAD23C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0ACEA-00D9-4794-82B6-FE85B26B007D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97FBBE3-63BB-4649-8727-3558F781B571}"/>
              </a:ext>
            </a:extLst>
          </p:cNvPr>
          <p:cNvGrpSpPr/>
          <p:nvPr/>
        </p:nvGrpSpPr>
        <p:grpSpPr>
          <a:xfrm>
            <a:off x="7783035" y="2038494"/>
            <a:ext cx="3149603" cy="3730405"/>
            <a:chOff x="10263022" y="449514"/>
            <a:chExt cx="1170523" cy="1386373"/>
          </a:xfrm>
          <a:noFill/>
        </p:grpSpPr>
        <p:sp>
          <p:nvSpPr>
            <p:cNvPr id="193" name="Hexagon 192">
              <a:extLst>
                <a:ext uri="{FF2B5EF4-FFF2-40B4-BE49-F238E27FC236}">
                  <a16:creationId xmlns:a16="http://schemas.microsoft.com/office/drawing/2014/main" id="{53AD0947-3C5E-4EDA-8028-96710DAB73D9}"/>
                </a:ext>
              </a:extLst>
            </p:cNvPr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" name="Hexagon 193">
              <a:extLst>
                <a:ext uri="{FF2B5EF4-FFF2-40B4-BE49-F238E27FC236}">
                  <a16:creationId xmlns:a16="http://schemas.microsoft.com/office/drawing/2014/main" id="{E8C8D427-E64A-4C2D-875E-23BEC57E9246}"/>
                </a:ext>
              </a:extLst>
            </p:cNvPr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5" name="Hexagon 194">
              <a:extLst>
                <a:ext uri="{FF2B5EF4-FFF2-40B4-BE49-F238E27FC236}">
                  <a16:creationId xmlns:a16="http://schemas.microsoft.com/office/drawing/2014/main" id="{2F15482E-E76E-47B1-B832-A3504C5490AF}"/>
                </a:ext>
              </a:extLst>
            </p:cNvPr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6" name="Hexagon 195">
              <a:extLst>
                <a:ext uri="{FF2B5EF4-FFF2-40B4-BE49-F238E27FC236}">
                  <a16:creationId xmlns:a16="http://schemas.microsoft.com/office/drawing/2014/main" id="{C660C13B-E1BD-43D2-9356-D79184AFEA8D}"/>
                </a:ext>
              </a:extLst>
            </p:cNvPr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7" name="Hexagon 196">
              <a:extLst>
                <a:ext uri="{FF2B5EF4-FFF2-40B4-BE49-F238E27FC236}">
                  <a16:creationId xmlns:a16="http://schemas.microsoft.com/office/drawing/2014/main" id="{7AFEA504-70CD-4E25-BAAF-657F11AD4B59}"/>
                </a:ext>
              </a:extLst>
            </p:cNvPr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8" name="Hexagon 197">
              <a:extLst>
                <a:ext uri="{FF2B5EF4-FFF2-40B4-BE49-F238E27FC236}">
                  <a16:creationId xmlns:a16="http://schemas.microsoft.com/office/drawing/2014/main" id="{3CF06D8C-A0A0-46AF-94B0-697F6B42811E}"/>
                </a:ext>
              </a:extLst>
            </p:cNvPr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39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614CFB1-E1D7-4239-8A72-CD1BF9218C14}"/>
              </a:ext>
            </a:extLst>
          </p:cNvPr>
          <p:cNvGrpSpPr/>
          <p:nvPr/>
        </p:nvGrpSpPr>
        <p:grpSpPr>
          <a:xfrm>
            <a:off x="9910165" y="376279"/>
            <a:ext cx="1984198" cy="2350094"/>
            <a:chOff x="10263022" y="449514"/>
            <a:chExt cx="1170523" cy="1386373"/>
          </a:xfrm>
          <a:noFill/>
        </p:grpSpPr>
        <p:sp>
          <p:nvSpPr>
            <p:cNvPr id="188" name="Hexagon 187">
              <a:extLst>
                <a:ext uri="{FF2B5EF4-FFF2-40B4-BE49-F238E27FC236}">
                  <a16:creationId xmlns:a16="http://schemas.microsoft.com/office/drawing/2014/main" id="{2570F4E3-A675-49F8-9990-4BD3580CEDC0}"/>
                </a:ext>
              </a:extLst>
            </p:cNvPr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6" name="Hexagon 185">
              <a:extLst>
                <a:ext uri="{FF2B5EF4-FFF2-40B4-BE49-F238E27FC236}">
                  <a16:creationId xmlns:a16="http://schemas.microsoft.com/office/drawing/2014/main" id="{98091650-7592-4745-837F-4AA9995346A8}"/>
                </a:ext>
              </a:extLst>
            </p:cNvPr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4" name="Hexagon 183">
              <a:extLst>
                <a:ext uri="{FF2B5EF4-FFF2-40B4-BE49-F238E27FC236}">
                  <a16:creationId xmlns:a16="http://schemas.microsoft.com/office/drawing/2014/main" id="{7771A387-43EE-4568-8532-DAEE4B69A93E}"/>
                </a:ext>
              </a:extLst>
            </p:cNvPr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2" name="Hexagon 181">
              <a:extLst>
                <a:ext uri="{FF2B5EF4-FFF2-40B4-BE49-F238E27FC236}">
                  <a16:creationId xmlns:a16="http://schemas.microsoft.com/office/drawing/2014/main" id="{6B93F810-D1A4-49B7-AA70-8E5832E1E0C8}"/>
                </a:ext>
              </a:extLst>
            </p:cNvPr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0" name="Hexagon 179">
              <a:extLst>
                <a:ext uri="{FF2B5EF4-FFF2-40B4-BE49-F238E27FC236}">
                  <a16:creationId xmlns:a16="http://schemas.microsoft.com/office/drawing/2014/main" id="{7E832653-806B-4367-AD7F-1E5517EC5C34}"/>
                </a:ext>
              </a:extLst>
            </p:cNvPr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6589CFC2-3F77-44E3-BF15-F74794DF7B54}"/>
                </a:ext>
              </a:extLst>
            </p:cNvPr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solidFill>
                <a:srgbClr val="00FFFF">
                  <a:alpha val="24000"/>
                </a:srgb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33" name="Arrow: Pentagon 132">
            <a:extLst>
              <a:ext uri="{FF2B5EF4-FFF2-40B4-BE49-F238E27FC236}">
                <a16:creationId xmlns:a16="http://schemas.microsoft.com/office/drawing/2014/main" id="{9E625A5D-A585-4C09-B8B1-CF2BADD3CDD3}"/>
              </a:ext>
            </a:extLst>
          </p:cNvPr>
          <p:cNvSpPr/>
          <p:nvPr/>
        </p:nvSpPr>
        <p:spPr>
          <a:xfrm>
            <a:off x="1520456" y="2464983"/>
            <a:ext cx="10299406" cy="1967022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row: Pentagon 129">
            <a:extLst>
              <a:ext uri="{FF2B5EF4-FFF2-40B4-BE49-F238E27FC236}">
                <a16:creationId xmlns:a16="http://schemas.microsoft.com/office/drawing/2014/main" id="{0F931E73-6309-4A2D-A51F-99A04D6CC322}"/>
              </a:ext>
            </a:extLst>
          </p:cNvPr>
          <p:cNvSpPr/>
          <p:nvPr/>
        </p:nvSpPr>
        <p:spPr>
          <a:xfrm>
            <a:off x="3264195" y="1906773"/>
            <a:ext cx="8169350" cy="1176669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Arrow: Pentagon 128">
            <a:extLst>
              <a:ext uri="{FF2B5EF4-FFF2-40B4-BE49-F238E27FC236}">
                <a16:creationId xmlns:a16="http://schemas.microsoft.com/office/drawing/2014/main" id="{3BF3AC45-1477-42B3-913C-FE097481B968}"/>
              </a:ext>
            </a:extLst>
          </p:cNvPr>
          <p:cNvSpPr/>
          <p:nvPr/>
        </p:nvSpPr>
        <p:spPr>
          <a:xfrm>
            <a:off x="3774559" y="1435399"/>
            <a:ext cx="6166884" cy="893135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Arrow: Pentagon 130">
            <a:extLst>
              <a:ext uri="{FF2B5EF4-FFF2-40B4-BE49-F238E27FC236}">
                <a16:creationId xmlns:a16="http://schemas.microsoft.com/office/drawing/2014/main" id="{64F31C6C-BDF9-4D87-A4F4-2CBF9AEAF245}"/>
              </a:ext>
            </a:extLst>
          </p:cNvPr>
          <p:cNvSpPr/>
          <p:nvPr/>
        </p:nvSpPr>
        <p:spPr>
          <a:xfrm>
            <a:off x="1520456" y="2328534"/>
            <a:ext cx="6166884" cy="825794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Arrow: Pentagon 131">
            <a:extLst>
              <a:ext uri="{FF2B5EF4-FFF2-40B4-BE49-F238E27FC236}">
                <a16:creationId xmlns:a16="http://schemas.microsoft.com/office/drawing/2014/main" id="{7A6F5D3F-C048-4CAC-8F42-77E172165BDE}"/>
              </a:ext>
            </a:extLst>
          </p:cNvPr>
          <p:cNvSpPr/>
          <p:nvPr/>
        </p:nvSpPr>
        <p:spPr>
          <a:xfrm>
            <a:off x="3345712" y="2778644"/>
            <a:ext cx="6166884" cy="995915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Arrow: Pentagon 133">
            <a:extLst>
              <a:ext uri="{FF2B5EF4-FFF2-40B4-BE49-F238E27FC236}">
                <a16:creationId xmlns:a16="http://schemas.microsoft.com/office/drawing/2014/main" id="{59622FF3-8089-40C7-B9ED-AFC33B793C2B}"/>
              </a:ext>
            </a:extLst>
          </p:cNvPr>
          <p:cNvSpPr/>
          <p:nvPr/>
        </p:nvSpPr>
        <p:spPr>
          <a:xfrm>
            <a:off x="2601277" y="4373956"/>
            <a:ext cx="7917711" cy="995915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row: Pentagon 134">
            <a:extLst>
              <a:ext uri="{FF2B5EF4-FFF2-40B4-BE49-F238E27FC236}">
                <a16:creationId xmlns:a16="http://schemas.microsoft.com/office/drawing/2014/main" id="{7886BFFD-3015-413A-8B19-74C191266E19}"/>
              </a:ext>
            </a:extLst>
          </p:cNvPr>
          <p:cNvSpPr/>
          <p:nvPr/>
        </p:nvSpPr>
        <p:spPr>
          <a:xfrm>
            <a:off x="3937591" y="3551276"/>
            <a:ext cx="6687879" cy="921488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Arrow: Pentagon 135">
            <a:extLst>
              <a:ext uri="{FF2B5EF4-FFF2-40B4-BE49-F238E27FC236}">
                <a16:creationId xmlns:a16="http://schemas.microsoft.com/office/drawing/2014/main" id="{667F56EA-84AD-4EF8-915C-17378AB871BE}"/>
              </a:ext>
            </a:extLst>
          </p:cNvPr>
          <p:cNvSpPr/>
          <p:nvPr/>
        </p:nvSpPr>
        <p:spPr>
          <a:xfrm>
            <a:off x="1105787" y="3552165"/>
            <a:ext cx="6166884" cy="825794"/>
          </a:xfrm>
          <a:prstGeom prst="homePlate">
            <a:avLst/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3443437-EA43-4DCE-BDC5-C1E85E68165D}"/>
              </a:ext>
            </a:extLst>
          </p:cNvPr>
          <p:cNvGrpSpPr/>
          <p:nvPr/>
        </p:nvGrpSpPr>
        <p:grpSpPr>
          <a:xfrm>
            <a:off x="6799522" y="2149552"/>
            <a:ext cx="946298" cy="63794"/>
            <a:chOff x="1679944" y="563527"/>
            <a:chExt cx="3880879" cy="127590"/>
          </a:xfrm>
        </p:grpSpPr>
        <p:sp>
          <p:nvSpPr>
            <p:cNvPr id="137" name="Parallelogram 136">
              <a:extLst>
                <a:ext uri="{FF2B5EF4-FFF2-40B4-BE49-F238E27FC236}">
                  <a16:creationId xmlns:a16="http://schemas.microsoft.com/office/drawing/2014/main" id="{BD5F7148-FEE9-44AC-87B3-2E3C6725744B}"/>
                </a:ext>
              </a:extLst>
            </p:cNvPr>
            <p:cNvSpPr/>
            <p:nvPr/>
          </p:nvSpPr>
          <p:spPr>
            <a:xfrm>
              <a:off x="1679944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7BBEB543-7415-415F-B924-47DC7C2CA4D8}"/>
                </a:ext>
              </a:extLst>
            </p:cNvPr>
            <p:cNvSpPr/>
            <p:nvPr/>
          </p:nvSpPr>
          <p:spPr>
            <a:xfrm>
              <a:off x="2658138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Parallelogram 138">
              <a:extLst>
                <a:ext uri="{FF2B5EF4-FFF2-40B4-BE49-F238E27FC236}">
                  <a16:creationId xmlns:a16="http://schemas.microsoft.com/office/drawing/2014/main" id="{DB932F34-AAED-4C09-9EC3-63C19C01D76F}"/>
                </a:ext>
              </a:extLst>
            </p:cNvPr>
            <p:cNvSpPr/>
            <p:nvPr/>
          </p:nvSpPr>
          <p:spPr>
            <a:xfrm>
              <a:off x="3636332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Parallelogram 139">
              <a:extLst>
                <a:ext uri="{FF2B5EF4-FFF2-40B4-BE49-F238E27FC236}">
                  <a16:creationId xmlns:a16="http://schemas.microsoft.com/office/drawing/2014/main" id="{A0C65431-FC99-418F-AF00-031DB6F4B6F7}"/>
                </a:ext>
              </a:extLst>
            </p:cNvPr>
            <p:cNvSpPr/>
            <p:nvPr/>
          </p:nvSpPr>
          <p:spPr>
            <a:xfrm>
              <a:off x="4614525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928DF8F-8B43-4D19-88DF-974403583EFB}"/>
              </a:ext>
            </a:extLst>
          </p:cNvPr>
          <p:cNvGrpSpPr/>
          <p:nvPr/>
        </p:nvGrpSpPr>
        <p:grpSpPr>
          <a:xfrm>
            <a:off x="4697820" y="3040028"/>
            <a:ext cx="946298" cy="63794"/>
            <a:chOff x="1679944" y="563527"/>
            <a:chExt cx="3880879" cy="127590"/>
          </a:xfrm>
        </p:grpSpPr>
        <p:sp>
          <p:nvSpPr>
            <p:cNvPr id="144" name="Parallelogram 143">
              <a:extLst>
                <a:ext uri="{FF2B5EF4-FFF2-40B4-BE49-F238E27FC236}">
                  <a16:creationId xmlns:a16="http://schemas.microsoft.com/office/drawing/2014/main" id="{C02E0D1B-F81E-4088-AC12-DC01C70913BD}"/>
                </a:ext>
              </a:extLst>
            </p:cNvPr>
            <p:cNvSpPr/>
            <p:nvPr/>
          </p:nvSpPr>
          <p:spPr>
            <a:xfrm>
              <a:off x="1679944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Parallelogram 144">
              <a:extLst>
                <a:ext uri="{FF2B5EF4-FFF2-40B4-BE49-F238E27FC236}">
                  <a16:creationId xmlns:a16="http://schemas.microsoft.com/office/drawing/2014/main" id="{29A680F8-8267-419D-A5B3-1AA2721C33EC}"/>
                </a:ext>
              </a:extLst>
            </p:cNvPr>
            <p:cNvSpPr/>
            <p:nvPr/>
          </p:nvSpPr>
          <p:spPr>
            <a:xfrm>
              <a:off x="2658138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Parallelogram 145">
              <a:extLst>
                <a:ext uri="{FF2B5EF4-FFF2-40B4-BE49-F238E27FC236}">
                  <a16:creationId xmlns:a16="http://schemas.microsoft.com/office/drawing/2014/main" id="{4C804FAE-04A7-4C74-9434-C92757198E14}"/>
                </a:ext>
              </a:extLst>
            </p:cNvPr>
            <p:cNvSpPr/>
            <p:nvPr/>
          </p:nvSpPr>
          <p:spPr>
            <a:xfrm>
              <a:off x="3636332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Parallelogram 146">
              <a:extLst>
                <a:ext uri="{FF2B5EF4-FFF2-40B4-BE49-F238E27FC236}">
                  <a16:creationId xmlns:a16="http://schemas.microsoft.com/office/drawing/2014/main" id="{D2ECE13E-68C0-41B2-88A6-59D8BA67220B}"/>
                </a:ext>
              </a:extLst>
            </p:cNvPr>
            <p:cNvSpPr/>
            <p:nvPr/>
          </p:nvSpPr>
          <p:spPr>
            <a:xfrm>
              <a:off x="4614525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6688196-5B69-44AC-833A-99329001FC83}"/>
              </a:ext>
            </a:extLst>
          </p:cNvPr>
          <p:cNvGrpSpPr/>
          <p:nvPr/>
        </p:nvGrpSpPr>
        <p:grpSpPr>
          <a:xfrm>
            <a:off x="8435163" y="4237963"/>
            <a:ext cx="946298" cy="63794"/>
            <a:chOff x="1679944" y="563527"/>
            <a:chExt cx="3880879" cy="127590"/>
          </a:xfrm>
        </p:grpSpPr>
        <p:sp>
          <p:nvSpPr>
            <p:cNvPr id="149" name="Parallelogram 148">
              <a:extLst>
                <a:ext uri="{FF2B5EF4-FFF2-40B4-BE49-F238E27FC236}">
                  <a16:creationId xmlns:a16="http://schemas.microsoft.com/office/drawing/2014/main" id="{B111C347-16E5-459D-9D05-4950D4ED62E7}"/>
                </a:ext>
              </a:extLst>
            </p:cNvPr>
            <p:cNvSpPr/>
            <p:nvPr/>
          </p:nvSpPr>
          <p:spPr>
            <a:xfrm>
              <a:off x="1679944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Parallelogram 149">
              <a:extLst>
                <a:ext uri="{FF2B5EF4-FFF2-40B4-BE49-F238E27FC236}">
                  <a16:creationId xmlns:a16="http://schemas.microsoft.com/office/drawing/2014/main" id="{C84AB44E-CCA2-4615-A11E-118AE3F2EF71}"/>
                </a:ext>
              </a:extLst>
            </p:cNvPr>
            <p:cNvSpPr/>
            <p:nvPr/>
          </p:nvSpPr>
          <p:spPr>
            <a:xfrm>
              <a:off x="2658138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Parallelogram 150">
              <a:extLst>
                <a:ext uri="{FF2B5EF4-FFF2-40B4-BE49-F238E27FC236}">
                  <a16:creationId xmlns:a16="http://schemas.microsoft.com/office/drawing/2014/main" id="{605444C3-5441-4A8A-A46E-5BF83A56BDDC}"/>
                </a:ext>
              </a:extLst>
            </p:cNvPr>
            <p:cNvSpPr/>
            <p:nvPr/>
          </p:nvSpPr>
          <p:spPr>
            <a:xfrm>
              <a:off x="3636332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Parallelogram 151">
              <a:extLst>
                <a:ext uri="{FF2B5EF4-FFF2-40B4-BE49-F238E27FC236}">
                  <a16:creationId xmlns:a16="http://schemas.microsoft.com/office/drawing/2014/main" id="{7076F9AA-D2E6-4ACF-BBF9-D1DD571FEFF0}"/>
                </a:ext>
              </a:extLst>
            </p:cNvPr>
            <p:cNvSpPr/>
            <p:nvPr/>
          </p:nvSpPr>
          <p:spPr>
            <a:xfrm>
              <a:off x="4614525" y="563527"/>
              <a:ext cx="946298" cy="127590"/>
            </a:xfrm>
            <a:prstGeom prst="parallelogram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511BD55-7DDE-4E0C-8011-860F33A562CC}"/>
              </a:ext>
            </a:extLst>
          </p:cNvPr>
          <p:cNvSpPr/>
          <p:nvPr/>
        </p:nvSpPr>
        <p:spPr>
          <a:xfrm>
            <a:off x="235161" y="747826"/>
            <a:ext cx="9633098" cy="1190846"/>
          </a:xfrm>
          <a:custGeom>
            <a:avLst/>
            <a:gdLst>
              <a:gd name="connsiteX0" fmla="*/ 0 w 7889358"/>
              <a:gd name="connsiteY0" fmla="*/ 0 h 1190846"/>
              <a:gd name="connsiteX1" fmla="*/ 4231758 w 7889358"/>
              <a:gd name="connsiteY1" fmla="*/ 0 h 1190846"/>
              <a:gd name="connsiteX2" fmla="*/ 5029200 w 7889358"/>
              <a:gd name="connsiteY2" fmla="*/ 797442 h 1190846"/>
              <a:gd name="connsiteX3" fmla="*/ 6549655 w 7889358"/>
              <a:gd name="connsiteY3" fmla="*/ 797442 h 1190846"/>
              <a:gd name="connsiteX4" fmla="*/ 7049386 w 7889358"/>
              <a:gd name="connsiteY4" fmla="*/ 1190846 h 1190846"/>
              <a:gd name="connsiteX5" fmla="*/ 7889358 w 7889358"/>
              <a:gd name="connsiteY5" fmla="*/ 116958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9358" h="1190846">
                <a:moveTo>
                  <a:pt x="0" y="0"/>
                </a:moveTo>
                <a:lnTo>
                  <a:pt x="4231758" y="0"/>
                </a:lnTo>
                <a:lnTo>
                  <a:pt x="5029200" y="797442"/>
                </a:lnTo>
                <a:lnTo>
                  <a:pt x="6549655" y="797442"/>
                </a:lnTo>
                <a:lnTo>
                  <a:pt x="7049386" y="1190846"/>
                </a:lnTo>
                <a:lnTo>
                  <a:pt x="7889358" y="1169581"/>
                </a:lnTo>
              </a:path>
            </a:pathLst>
          </a:custGeom>
          <a:noFill/>
          <a:ln>
            <a:gradFill flip="none" rotWithShape="1">
              <a:gsLst>
                <a:gs pos="3000">
                  <a:srgbClr val="00FFFF">
                    <a:alpha val="0"/>
                  </a:srgbClr>
                </a:gs>
                <a:gs pos="100000">
                  <a:srgbClr val="00FF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4AD6B4B9-9AC3-4A39-A35B-84023674ED50}"/>
              </a:ext>
            </a:extLst>
          </p:cNvPr>
          <p:cNvSpPr/>
          <p:nvPr/>
        </p:nvSpPr>
        <p:spPr>
          <a:xfrm>
            <a:off x="1076007" y="2070696"/>
            <a:ext cx="9633098" cy="1190846"/>
          </a:xfrm>
          <a:custGeom>
            <a:avLst/>
            <a:gdLst>
              <a:gd name="connsiteX0" fmla="*/ 0 w 7889358"/>
              <a:gd name="connsiteY0" fmla="*/ 0 h 1190846"/>
              <a:gd name="connsiteX1" fmla="*/ 4231758 w 7889358"/>
              <a:gd name="connsiteY1" fmla="*/ 0 h 1190846"/>
              <a:gd name="connsiteX2" fmla="*/ 5029200 w 7889358"/>
              <a:gd name="connsiteY2" fmla="*/ 797442 h 1190846"/>
              <a:gd name="connsiteX3" fmla="*/ 6549655 w 7889358"/>
              <a:gd name="connsiteY3" fmla="*/ 797442 h 1190846"/>
              <a:gd name="connsiteX4" fmla="*/ 7049386 w 7889358"/>
              <a:gd name="connsiteY4" fmla="*/ 1190846 h 1190846"/>
              <a:gd name="connsiteX5" fmla="*/ 7889358 w 7889358"/>
              <a:gd name="connsiteY5" fmla="*/ 116958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9358" h="1190846">
                <a:moveTo>
                  <a:pt x="0" y="0"/>
                </a:moveTo>
                <a:lnTo>
                  <a:pt x="4231758" y="0"/>
                </a:lnTo>
                <a:lnTo>
                  <a:pt x="5029200" y="797442"/>
                </a:lnTo>
                <a:lnTo>
                  <a:pt x="6549655" y="797442"/>
                </a:lnTo>
                <a:lnTo>
                  <a:pt x="7049386" y="1190846"/>
                </a:lnTo>
                <a:lnTo>
                  <a:pt x="7889358" y="1169581"/>
                </a:lnTo>
              </a:path>
            </a:pathLst>
          </a:custGeom>
          <a:noFill/>
          <a:ln>
            <a:gradFill flip="none" rotWithShape="1">
              <a:gsLst>
                <a:gs pos="3000">
                  <a:srgbClr val="00FFFF">
                    <a:alpha val="0"/>
                  </a:srgbClr>
                </a:gs>
                <a:gs pos="100000">
                  <a:srgbClr val="00FF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43281640-2709-4A26-AFB9-0BB6B53DCC78}"/>
              </a:ext>
            </a:extLst>
          </p:cNvPr>
          <p:cNvSpPr/>
          <p:nvPr/>
        </p:nvSpPr>
        <p:spPr>
          <a:xfrm flipV="1">
            <a:off x="235161" y="4726179"/>
            <a:ext cx="9633098" cy="1190846"/>
          </a:xfrm>
          <a:custGeom>
            <a:avLst/>
            <a:gdLst>
              <a:gd name="connsiteX0" fmla="*/ 0 w 7889358"/>
              <a:gd name="connsiteY0" fmla="*/ 0 h 1190846"/>
              <a:gd name="connsiteX1" fmla="*/ 4231758 w 7889358"/>
              <a:gd name="connsiteY1" fmla="*/ 0 h 1190846"/>
              <a:gd name="connsiteX2" fmla="*/ 5029200 w 7889358"/>
              <a:gd name="connsiteY2" fmla="*/ 797442 h 1190846"/>
              <a:gd name="connsiteX3" fmla="*/ 6549655 w 7889358"/>
              <a:gd name="connsiteY3" fmla="*/ 797442 h 1190846"/>
              <a:gd name="connsiteX4" fmla="*/ 7049386 w 7889358"/>
              <a:gd name="connsiteY4" fmla="*/ 1190846 h 1190846"/>
              <a:gd name="connsiteX5" fmla="*/ 7889358 w 7889358"/>
              <a:gd name="connsiteY5" fmla="*/ 116958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9358" h="1190846">
                <a:moveTo>
                  <a:pt x="0" y="0"/>
                </a:moveTo>
                <a:lnTo>
                  <a:pt x="4231758" y="0"/>
                </a:lnTo>
                <a:lnTo>
                  <a:pt x="5029200" y="797442"/>
                </a:lnTo>
                <a:lnTo>
                  <a:pt x="6549655" y="797442"/>
                </a:lnTo>
                <a:lnTo>
                  <a:pt x="7049386" y="1190846"/>
                </a:lnTo>
                <a:lnTo>
                  <a:pt x="7889358" y="1169581"/>
                </a:lnTo>
              </a:path>
            </a:pathLst>
          </a:custGeom>
          <a:noFill/>
          <a:ln>
            <a:gradFill flip="none" rotWithShape="1">
              <a:gsLst>
                <a:gs pos="3000">
                  <a:srgbClr val="00FFFF">
                    <a:alpha val="0"/>
                  </a:srgbClr>
                </a:gs>
                <a:gs pos="100000">
                  <a:srgbClr val="00FF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B4B8BC94-FC50-4222-AD01-69EAF2116313}"/>
              </a:ext>
            </a:extLst>
          </p:cNvPr>
          <p:cNvSpPr/>
          <p:nvPr/>
        </p:nvSpPr>
        <p:spPr>
          <a:xfrm flipV="1">
            <a:off x="1076007" y="3403309"/>
            <a:ext cx="9633098" cy="1190846"/>
          </a:xfrm>
          <a:custGeom>
            <a:avLst/>
            <a:gdLst>
              <a:gd name="connsiteX0" fmla="*/ 0 w 7889358"/>
              <a:gd name="connsiteY0" fmla="*/ 0 h 1190846"/>
              <a:gd name="connsiteX1" fmla="*/ 4231758 w 7889358"/>
              <a:gd name="connsiteY1" fmla="*/ 0 h 1190846"/>
              <a:gd name="connsiteX2" fmla="*/ 5029200 w 7889358"/>
              <a:gd name="connsiteY2" fmla="*/ 797442 h 1190846"/>
              <a:gd name="connsiteX3" fmla="*/ 6549655 w 7889358"/>
              <a:gd name="connsiteY3" fmla="*/ 797442 h 1190846"/>
              <a:gd name="connsiteX4" fmla="*/ 7049386 w 7889358"/>
              <a:gd name="connsiteY4" fmla="*/ 1190846 h 1190846"/>
              <a:gd name="connsiteX5" fmla="*/ 7889358 w 7889358"/>
              <a:gd name="connsiteY5" fmla="*/ 1169581 h 119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9358" h="1190846">
                <a:moveTo>
                  <a:pt x="0" y="0"/>
                </a:moveTo>
                <a:lnTo>
                  <a:pt x="4231758" y="0"/>
                </a:lnTo>
                <a:lnTo>
                  <a:pt x="5029200" y="797442"/>
                </a:lnTo>
                <a:lnTo>
                  <a:pt x="6549655" y="797442"/>
                </a:lnTo>
                <a:lnTo>
                  <a:pt x="7049386" y="1190846"/>
                </a:lnTo>
                <a:lnTo>
                  <a:pt x="7889358" y="1169581"/>
                </a:lnTo>
              </a:path>
            </a:pathLst>
          </a:custGeom>
          <a:noFill/>
          <a:ln>
            <a:gradFill flip="none" rotWithShape="1">
              <a:gsLst>
                <a:gs pos="3000">
                  <a:srgbClr val="00FFFF">
                    <a:alpha val="0"/>
                  </a:srgbClr>
                </a:gs>
                <a:gs pos="100000">
                  <a:srgbClr val="00FFF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97704C4-92D7-4FCE-9519-214E95B70E74}"/>
              </a:ext>
            </a:extLst>
          </p:cNvPr>
          <p:cNvSpPr txBox="1"/>
          <p:nvPr/>
        </p:nvSpPr>
        <p:spPr>
          <a:xfrm>
            <a:off x="438481" y="1820896"/>
            <a:ext cx="2874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30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Oswald Light" panose="00000400000000000000" pitchFamily="2" charset="0"/>
                <a:ea typeface="+mn-ea"/>
                <a:cs typeface="+mn-cs"/>
              </a:rPr>
              <a:t>IMPACT OF CORONA ON SDG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DD55B28-36B9-4A6C-B517-AFCC8AF64389}"/>
              </a:ext>
            </a:extLst>
          </p:cNvPr>
          <p:cNvSpPr txBox="1"/>
          <p:nvPr/>
        </p:nvSpPr>
        <p:spPr>
          <a:xfrm>
            <a:off x="369290" y="5259875"/>
            <a:ext cx="697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sng" strike="noStrike" kern="1200" cap="none" spc="30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Oswald Light" panose="00000400000000000000" pitchFamily="2" charset="0"/>
                <a:ea typeface="+mn-ea"/>
                <a:cs typeface="+mn-cs"/>
              </a:rPr>
              <a:t>Presented by Datax Team: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swald Light" panose="000004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 Light" panose="00000400000000000000" pitchFamily="2" charset="0"/>
                <a:ea typeface="+mn-ea"/>
                <a:cs typeface="+mn-cs"/>
              </a:rPr>
              <a:t>EL YOUSSOUFI Aya		BOUHADIOUI Asmae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 Light" panose="00000400000000000000" pitchFamily="2" charset="0"/>
                <a:ea typeface="+mn-ea"/>
                <a:cs typeface="+mn-cs"/>
              </a:rPr>
              <a:t>EL MOTAKI Yassir		ELASRI Mohamed Youssef</a:t>
            </a:r>
          </a:p>
        </p:txBody>
      </p:sp>
    </p:spTree>
    <p:extLst>
      <p:ext uri="{BB962C8B-B14F-4D97-AF65-F5344CB8AC3E}">
        <p14:creationId xmlns:p14="http://schemas.microsoft.com/office/powerpoint/2010/main" val="383930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0" grpId="0" animBg="1"/>
      <p:bldP spid="129" grpId="0" animBg="1"/>
      <p:bldP spid="131" grpId="0" animBg="1"/>
      <p:bldP spid="132" grpId="0" animBg="1"/>
      <p:bldP spid="134" grpId="0" animBg="1"/>
      <p:bldP spid="135" grpId="0" animBg="1"/>
      <p:bldP spid="136" grpId="0" animBg="1"/>
      <p:bldP spid="166" grpId="0" animBg="1"/>
      <p:bldP spid="167" grpId="0" animBg="1"/>
      <p:bldP spid="168" grpId="0" animBg="1"/>
      <p:bldP spid="169" grpId="0" animBg="1"/>
      <p:bldP spid="199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6c12092e6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06c12092e6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06c12092e6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121920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106c12092e6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0"/>
            <a:ext cx="12192000" cy="684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06c12092e6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21" y="0"/>
            <a:ext cx="122063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106c12092e6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06c12092e6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26651" cy="68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g106c12092e6_3_2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486" name="Google Shape;486;g106c12092e6_3_2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g106c12092e6_3_2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g106c12092e6_3_2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g106c12092e6_3_2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g106c12092e6_3_2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106c12092e6_3_2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g106c12092e6_3_2"/>
          <p:cNvSpPr txBox="1"/>
          <p:nvPr/>
        </p:nvSpPr>
        <p:spPr>
          <a:xfrm>
            <a:off x="2508713" y="2726245"/>
            <a:ext cx="759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CLEANING</a:t>
            </a:r>
            <a:endParaRPr sz="32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3" name="Google Shape;493;g106c12092e6_3_2"/>
          <p:cNvSpPr txBox="1"/>
          <p:nvPr/>
        </p:nvSpPr>
        <p:spPr>
          <a:xfrm>
            <a:off x="2508737" y="3290554"/>
            <a:ext cx="759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PIPELINE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106bcd9fa4f_2_74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499" name="Google Shape;499;g106bcd9fa4f_2_74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g106bcd9fa4f_2_74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g106bcd9fa4f_2_74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g106bcd9fa4f_2_74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g106bcd9fa4f_2_74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g106bcd9fa4f_2_74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g106bcd9fa4f_2_74"/>
          <p:cNvSpPr txBox="1"/>
          <p:nvPr/>
        </p:nvSpPr>
        <p:spPr>
          <a:xfrm>
            <a:off x="4057747" y="416097"/>
            <a:ext cx="7596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CLEANING</a:t>
            </a:r>
            <a:endParaRPr/>
          </a:p>
        </p:txBody>
      </p:sp>
      <p:sp>
        <p:nvSpPr>
          <p:cNvPr id="506" name="Google Shape;506;g106bcd9fa4f_2_74"/>
          <p:cNvSpPr txBox="1"/>
          <p:nvPr/>
        </p:nvSpPr>
        <p:spPr>
          <a:xfrm>
            <a:off x="5313132" y="1606285"/>
            <a:ext cx="600590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Dropping unnecessary columns in the Data frame using the correlation between columns</a:t>
            </a:r>
            <a:endParaRPr/>
          </a:p>
        </p:txBody>
      </p:sp>
      <p:sp>
        <p:nvSpPr>
          <p:cNvPr id="507" name="Google Shape;507;g106bcd9fa4f_2_74"/>
          <p:cNvSpPr txBox="1"/>
          <p:nvPr/>
        </p:nvSpPr>
        <p:spPr>
          <a:xfrm>
            <a:off x="4283227" y="2409105"/>
            <a:ext cx="60059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Skipping unnecessary rows in a CSV or XSLX file</a:t>
            </a:r>
            <a:endParaRPr/>
          </a:p>
        </p:txBody>
      </p:sp>
      <p:sp>
        <p:nvSpPr>
          <p:cNvPr id="508" name="Google Shape;508;g106bcd9fa4f_2_74"/>
          <p:cNvSpPr txBox="1"/>
          <p:nvPr/>
        </p:nvSpPr>
        <p:spPr>
          <a:xfrm>
            <a:off x="5313133" y="3110391"/>
            <a:ext cx="6005901" cy="8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the missing data in each column and replace them either with: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Char char="•"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frequent value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Char char="•"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Char char="•"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endParaRPr/>
          </a:p>
        </p:txBody>
      </p:sp>
      <p:sp>
        <p:nvSpPr>
          <p:cNvPr id="509" name="Google Shape;509;g106bcd9fa4f_2_74"/>
          <p:cNvSpPr txBox="1"/>
          <p:nvPr/>
        </p:nvSpPr>
        <p:spPr>
          <a:xfrm>
            <a:off x="5394949" y="3974551"/>
            <a:ext cx="584226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if there is unnecessary Data — Repetitive Data, Duplicates and more</a:t>
            </a:r>
            <a:endParaRPr/>
          </a:p>
        </p:txBody>
      </p:sp>
      <p:sp>
        <p:nvSpPr>
          <p:cNvPr id="510" name="Google Shape;510;g106bcd9fa4f_2_74"/>
          <p:cNvSpPr txBox="1"/>
          <p:nvPr/>
        </p:nvSpPr>
        <p:spPr>
          <a:xfrm>
            <a:off x="5394949" y="5451776"/>
            <a:ext cx="600590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Divide the data frame into two df, the first one contains categorical data and one of the numeric data in order to encode the categorical data using label Encoder</a:t>
            </a:r>
            <a:endParaRPr/>
          </a:p>
        </p:txBody>
      </p:sp>
      <p:sp>
        <p:nvSpPr>
          <p:cNvPr id="511" name="Google Shape;511;g106bcd9fa4f_2_74"/>
          <p:cNvSpPr txBox="1"/>
          <p:nvPr/>
        </p:nvSpPr>
        <p:spPr>
          <a:xfrm>
            <a:off x="5313132" y="4855628"/>
            <a:ext cx="6005901" cy="20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the outliers</a:t>
            </a:r>
            <a:endParaRPr/>
          </a:p>
        </p:txBody>
      </p:sp>
      <p:sp>
        <p:nvSpPr>
          <p:cNvPr id="512" name="Google Shape;512;g106bcd9fa4f_2_74"/>
          <p:cNvSpPr/>
          <p:nvPr/>
        </p:nvSpPr>
        <p:spPr>
          <a:xfrm>
            <a:off x="4790241" y="1599275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06bcd9fa4f_2_74"/>
          <p:cNvSpPr/>
          <p:nvPr/>
        </p:nvSpPr>
        <p:spPr>
          <a:xfrm>
            <a:off x="4790241" y="2314543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06bcd9fa4f_2_74"/>
          <p:cNvSpPr/>
          <p:nvPr/>
        </p:nvSpPr>
        <p:spPr>
          <a:xfrm>
            <a:off x="4790241" y="3029811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06bcd9fa4f_2_74"/>
          <p:cNvSpPr/>
          <p:nvPr/>
        </p:nvSpPr>
        <p:spPr>
          <a:xfrm>
            <a:off x="4790241" y="4019052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06bcd9fa4f_2_74"/>
          <p:cNvSpPr/>
          <p:nvPr/>
        </p:nvSpPr>
        <p:spPr>
          <a:xfrm>
            <a:off x="4790241" y="4734320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06bcd9fa4f_2_74"/>
          <p:cNvSpPr/>
          <p:nvPr/>
        </p:nvSpPr>
        <p:spPr>
          <a:xfrm>
            <a:off x="4790241" y="5449585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06bcd9fa4f_2_74"/>
          <p:cNvSpPr/>
          <p:nvPr/>
        </p:nvSpPr>
        <p:spPr>
          <a:xfrm>
            <a:off x="872966" y="1431958"/>
            <a:ext cx="3569372" cy="4544299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g106bcd9fa4f_2_74"/>
          <p:cNvSpPr txBox="1"/>
          <p:nvPr/>
        </p:nvSpPr>
        <p:spPr>
          <a:xfrm>
            <a:off x="1215802" y="3604384"/>
            <a:ext cx="2841945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CLEANING </a:t>
            </a:r>
            <a:endParaRPr/>
          </a:p>
        </p:txBody>
      </p:sp>
      <p:grpSp>
        <p:nvGrpSpPr>
          <p:cNvPr id="520" name="Google Shape;520;g106bcd9fa4f_2_74"/>
          <p:cNvGrpSpPr/>
          <p:nvPr/>
        </p:nvGrpSpPr>
        <p:grpSpPr>
          <a:xfrm>
            <a:off x="1977101" y="1654386"/>
            <a:ext cx="1319345" cy="1272793"/>
            <a:chOff x="1431269" y="1210773"/>
            <a:chExt cx="592776" cy="592776"/>
          </a:xfrm>
        </p:grpSpPr>
        <p:sp>
          <p:nvSpPr>
            <p:cNvPr id="521" name="Google Shape;521;g106bcd9fa4f_2_74"/>
            <p:cNvSpPr/>
            <p:nvPr/>
          </p:nvSpPr>
          <p:spPr>
            <a:xfrm>
              <a:off x="1431269" y="1210773"/>
              <a:ext cx="592776" cy="592776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333">
                <a:solidFill>
                  <a:srgbClr val="FEB8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06bcd9fa4f_2_74"/>
            <p:cNvSpPr/>
            <p:nvPr/>
          </p:nvSpPr>
          <p:spPr>
            <a:xfrm>
              <a:off x="1566514" y="1368456"/>
              <a:ext cx="322286" cy="277411"/>
            </a:xfrm>
            <a:custGeom>
              <a:avLst/>
              <a:gdLst/>
              <a:ahLst/>
              <a:cxnLst/>
              <a:rect l="l" t="t" r="r" b="b"/>
              <a:pathLst>
                <a:path w="73" h="63" extrusionOk="0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g106c12092e6_3_14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528" name="Google Shape;528;g106c12092e6_3_14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g106c12092e6_3_14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g106c12092e6_3_14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g106c12092e6_3_14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g106c12092e6_3_14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g106c12092e6_3_14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g106c12092e6_3_14"/>
          <p:cNvSpPr txBox="1"/>
          <p:nvPr/>
        </p:nvSpPr>
        <p:spPr>
          <a:xfrm>
            <a:off x="2508713" y="2726245"/>
            <a:ext cx="759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 sz="32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5" name="Google Shape;535;g106c12092e6_3_14"/>
          <p:cNvSpPr txBox="1"/>
          <p:nvPr/>
        </p:nvSpPr>
        <p:spPr>
          <a:xfrm>
            <a:off x="2508737" y="3290554"/>
            <a:ext cx="759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PIPELINE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c12092e6_12_0"/>
          <p:cNvSpPr/>
          <p:nvPr/>
        </p:nvSpPr>
        <p:spPr>
          <a:xfrm>
            <a:off x="9105694" y="1816004"/>
            <a:ext cx="1900360" cy="190195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g106c12092e6_12_0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283" name="Google Shape;283;g106c12092e6_12_0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g106c12092e6_12_0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g106c12092e6_12_0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g106c12092e6_12_0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g106c12092e6_12_0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g106c12092e6_12_0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g106c12092e6_12_0"/>
          <p:cNvSpPr txBox="1"/>
          <p:nvPr/>
        </p:nvSpPr>
        <p:spPr>
          <a:xfrm>
            <a:off x="3544992" y="534499"/>
            <a:ext cx="84633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IN" sz="4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Meet Our Teams</a:t>
            </a:r>
            <a:endParaRPr/>
          </a:p>
        </p:txBody>
      </p:sp>
      <p:sp>
        <p:nvSpPr>
          <p:cNvPr id="290" name="Google Shape;290;g106c12092e6_12_0"/>
          <p:cNvSpPr txBox="1"/>
          <p:nvPr/>
        </p:nvSpPr>
        <p:spPr>
          <a:xfrm>
            <a:off x="1242982" y="4094115"/>
            <a:ext cx="165824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AYA EL YOUSSOUFI</a:t>
            </a:r>
            <a:endParaRPr/>
          </a:p>
        </p:txBody>
      </p:sp>
      <p:sp>
        <p:nvSpPr>
          <p:cNvPr id="291" name="Google Shape;291;g106c12092e6_12_0"/>
          <p:cNvSpPr txBox="1"/>
          <p:nvPr/>
        </p:nvSpPr>
        <p:spPr>
          <a:xfrm>
            <a:off x="1008058" y="4450235"/>
            <a:ext cx="2128092" cy="8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Second-year engineering student in data science and artificial intelligence at ENSAM RABAT</a:t>
            </a:r>
            <a:endParaRPr/>
          </a:p>
        </p:txBody>
      </p:sp>
      <p:sp>
        <p:nvSpPr>
          <p:cNvPr id="292" name="Google Shape;292;g106c12092e6_12_0"/>
          <p:cNvSpPr/>
          <p:nvPr/>
        </p:nvSpPr>
        <p:spPr>
          <a:xfrm>
            <a:off x="1121923" y="1816004"/>
            <a:ext cx="1900360" cy="190195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06c12092e6_12_0"/>
          <p:cNvSpPr txBox="1"/>
          <p:nvPr/>
        </p:nvSpPr>
        <p:spPr>
          <a:xfrm>
            <a:off x="3931773" y="4094114"/>
            <a:ext cx="165824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YASSIR EL MOTAKI</a:t>
            </a:r>
            <a:endParaRPr/>
          </a:p>
        </p:txBody>
      </p:sp>
      <p:sp>
        <p:nvSpPr>
          <p:cNvPr id="294" name="Google Shape;294;g106c12092e6_12_0"/>
          <p:cNvSpPr txBox="1"/>
          <p:nvPr/>
        </p:nvSpPr>
        <p:spPr>
          <a:xfrm>
            <a:off x="3636826" y="4450235"/>
            <a:ext cx="2128092" cy="8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Second-year engineering student in data science and artificial intelligence at ENSAM RABAT</a:t>
            </a:r>
            <a:endParaRPr/>
          </a:p>
        </p:txBody>
      </p:sp>
      <p:sp>
        <p:nvSpPr>
          <p:cNvPr id="295" name="Google Shape;295;g106c12092e6_12_0"/>
          <p:cNvSpPr/>
          <p:nvPr/>
        </p:nvSpPr>
        <p:spPr>
          <a:xfrm>
            <a:off x="3750691" y="1816004"/>
            <a:ext cx="1900360" cy="190195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06c12092e6_12_0"/>
          <p:cNvSpPr txBox="1"/>
          <p:nvPr/>
        </p:nvSpPr>
        <p:spPr>
          <a:xfrm>
            <a:off x="6441890" y="4053113"/>
            <a:ext cx="19003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ASMAE BOUHADIOUI</a:t>
            </a:r>
            <a:endParaRPr/>
          </a:p>
        </p:txBody>
      </p:sp>
      <p:sp>
        <p:nvSpPr>
          <p:cNvPr id="297" name="Google Shape;297;g106c12092e6_12_0"/>
          <p:cNvSpPr txBox="1"/>
          <p:nvPr/>
        </p:nvSpPr>
        <p:spPr>
          <a:xfrm>
            <a:off x="6328026" y="4450235"/>
            <a:ext cx="2128092" cy="82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Second-year engineering student in data science and artificial intelligence at ENSAM RABAT</a:t>
            </a:r>
            <a:endParaRPr/>
          </a:p>
        </p:txBody>
      </p:sp>
      <p:sp>
        <p:nvSpPr>
          <p:cNvPr id="298" name="Google Shape;298;g106c12092e6_12_0"/>
          <p:cNvSpPr/>
          <p:nvPr/>
        </p:nvSpPr>
        <p:spPr>
          <a:xfrm>
            <a:off x="6441891" y="1816004"/>
            <a:ext cx="1900360" cy="190195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106c12092e6_12_0"/>
          <p:cNvSpPr txBox="1"/>
          <p:nvPr/>
        </p:nvSpPr>
        <p:spPr>
          <a:xfrm>
            <a:off x="9256226" y="3874012"/>
            <a:ext cx="159929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MOHAMED YOUSSEF ELASRI</a:t>
            </a:r>
            <a:endParaRPr/>
          </a:p>
        </p:txBody>
      </p:sp>
      <p:sp>
        <p:nvSpPr>
          <p:cNvPr id="300" name="Google Shape;300;g106c12092e6_12_0"/>
          <p:cNvSpPr txBox="1"/>
          <p:nvPr/>
        </p:nvSpPr>
        <p:spPr>
          <a:xfrm>
            <a:off x="8991829" y="4450235"/>
            <a:ext cx="2128092" cy="106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Second-year engineering student in data science and artificial intelligence at ENSAM RABAT</a:t>
            </a:r>
            <a:endParaRPr/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endParaRPr sz="1333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06c12092e6_12_0"/>
          <p:cNvSpPr/>
          <p:nvPr/>
        </p:nvSpPr>
        <p:spPr>
          <a:xfrm>
            <a:off x="4047450" y="5897677"/>
            <a:ext cx="275167" cy="289984"/>
          </a:xfrm>
          <a:custGeom>
            <a:avLst/>
            <a:gdLst/>
            <a:ahLst/>
            <a:cxnLst/>
            <a:rect l="l" t="t" r="r" b="b"/>
            <a:pathLst>
              <a:path w="60" h="63" extrusionOk="0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106c12092e6_1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5694" y="1808826"/>
            <a:ext cx="1900360" cy="190195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303" name="Google Shape;303;g106c12092e6_12_0"/>
          <p:cNvPicPr preferRelativeResize="0"/>
          <p:nvPr/>
        </p:nvPicPr>
        <p:blipFill rotWithShape="1">
          <a:blip r:embed="rId5">
            <a:alphaModFix/>
          </a:blip>
          <a:srcRect l="7308" r="7308"/>
          <a:stretch/>
        </p:blipFill>
        <p:spPr>
          <a:xfrm>
            <a:off x="1141682" y="1840843"/>
            <a:ext cx="1860839" cy="1869934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04" name="Google Shape;304;g106c12092e6_12_0"/>
          <p:cNvSpPr txBox="1"/>
          <p:nvPr/>
        </p:nvSpPr>
        <p:spPr>
          <a:xfrm>
            <a:off x="4322617" y="5818329"/>
            <a:ext cx="43872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datascienceteamcomp@gmail.com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106c12092e6_1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6992" y="1879003"/>
            <a:ext cx="1783022" cy="1793614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306" name="Google Shape;306;g106c12092e6_1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0110" y="1835964"/>
            <a:ext cx="1882140" cy="190195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106c12092e6_6_0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541" name="Google Shape;541;g106c12092e6_6_0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g106c12092e6_6_0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g106c12092e6_6_0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g106c12092e6_6_0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g106c12092e6_6_0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g106c12092e6_6_0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g106c12092e6_6_0"/>
          <p:cNvSpPr txBox="1"/>
          <p:nvPr/>
        </p:nvSpPr>
        <p:spPr>
          <a:xfrm>
            <a:off x="2026724" y="170240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pic>
        <p:nvPicPr>
          <p:cNvPr id="548" name="Google Shape;548;g106c12092e6_6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177" y="1855194"/>
            <a:ext cx="7304444" cy="40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06c12092e6_6_0"/>
          <p:cNvSpPr/>
          <p:nvPr/>
        </p:nvSpPr>
        <p:spPr>
          <a:xfrm>
            <a:off x="8642230" y="2936631"/>
            <a:ext cx="2980593" cy="16881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106c12092e6_6_0"/>
          <p:cNvSpPr txBox="1"/>
          <p:nvPr/>
        </p:nvSpPr>
        <p:spPr>
          <a:xfrm>
            <a:off x="8836895" y="3095785"/>
            <a:ext cx="2549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a graph on each continent or country about the child labor,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found that male children work more than females and even in the period of crisis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g106c12092e6_6_29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556" name="Google Shape;556;g106c12092e6_6_29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g106c12092e6_6_29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g106c12092e6_6_29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g106c12092e6_6_29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g106c12092e6_6_29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g106c12092e6_6_29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2" name="Google Shape;562;g106c12092e6_6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10" y="1604836"/>
            <a:ext cx="7200900" cy="417634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c12092e6_6_29"/>
          <p:cNvSpPr txBox="1"/>
          <p:nvPr/>
        </p:nvSpPr>
        <p:spPr>
          <a:xfrm>
            <a:off x="2517559" y="273259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sp>
        <p:nvSpPr>
          <p:cNvPr id="564" name="Google Shape;564;g106c12092e6_6_29"/>
          <p:cNvSpPr/>
          <p:nvPr/>
        </p:nvSpPr>
        <p:spPr>
          <a:xfrm>
            <a:off x="8642230" y="2936631"/>
            <a:ext cx="2980593" cy="15134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106c12092e6_6_29"/>
          <p:cNvSpPr txBox="1"/>
          <p:nvPr/>
        </p:nvSpPr>
        <p:spPr>
          <a:xfrm>
            <a:off x="8836895" y="3095785"/>
            <a:ext cx="238990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impact of the coronavirus especially in the year 2020 which has seen an increase in the child labor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g106c12092e6_6_43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571" name="Google Shape;571;g106c12092e6_6_43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g106c12092e6_6_43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g106c12092e6_6_43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g106c12092e6_6_43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g106c12092e6_6_43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g106c12092e6_6_43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g106c12092e6_6_43"/>
          <p:cNvSpPr txBox="1"/>
          <p:nvPr/>
        </p:nvSpPr>
        <p:spPr>
          <a:xfrm>
            <a:off x="2253070" y="191703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pic>
        <p:nvPicPr>
          <p:cNvPr id="578" name="Google Shape;578;g106c12092e6_6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38" y="1407843"/>
            <a:ext cx="7386840" cy="4686954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106c12092e6_6_43"/>
          <p:cNvSpPr/>
          <p:nvPr/>
        </p:nvSpPr>
        <p:spPr>
          <a:xfrm>
            <a:off x="8642225" y="2936626"/>
            <a:ext cx="2980500" cy="1296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06c12092e6_6_43"/>
          <p:cNvSpPr txBox="1"/>
          <p:nvPr/>
        </p:nvSpPr>
        <p:spPr>
          <a:xfrm>
            <a:off x="8836895" y="3095785"/>
            <a:ext cx="2549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percentage of working children between 5-11 are high compared to others in the world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106c12092e6_6_57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586" name="Google Shape;586;g106c12092e6_6_57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g106c12092e6_6_57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g106c12092e6_6_57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106c12092e6_6_57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g106c12092e6_6_57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g106c12092e6_6_57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g106c12092e6_6_57"/>
          <p:cNvSpPr txBox="1"/>
          <p:nvPr/>
        </p:nvSpPr>
        <p:spPr>
          <a:xfrm>
            <a:off x="2313703" y="273259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pic>
        <p:nvPicPr>
          <p:cNvPr id="593" name="Google Shape;593;g106c12092e6_6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339" y="1855194"/>
            <a:ext cx="7350779" cy="387891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06c12092e6_6_57"/>
          <p:cNvSpPr/>
          <p:nvPr/>
        </p:nvSpPr>
        <p:spPr>
          <a:xfrm>
            <a:off x="8642230" y="2936631"/>
            <a:ext cx="2980593" cy="15134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106c12092e6_6_57"/>
          <p:cNvSpPr txBox="1"/>
          <p:nvPr/>
        </p:nvSpPr>
        <p:spPr>
          <a:xfrm>
            <a:off x="8868780" y="3091313"/>
            <a:ext cx="223890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working hours lost in covid 19 and how the world's income has declined during the crisis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g106c12092e6_6_71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01" name="Google Shape;601;g106c12092e6_6_71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g106c12092e6_6_71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g106c12092e6_6_71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g106c12092e6_6_71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g106c12092e6_6_71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g106c12092e6_6_71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g106c12092e6_6_71"/>
          <p:cNvSpPr txBox="1"/>
          <p:nvPr/>
        </p:nvSpPr>
        <p:spPr>
          <a:xfrm>
            <a:off x="2313703" y="273259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pic>
        <p:nvPicPr>
          <p:cNvPr id="608" name="Google Shape;608;g106c12092e6_6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08" y="1551325"/>
            <a:ext cx="9426757" cy="470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g106c12092e6_6_83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14" name="Google Shape;614;g106c12092e6_6_83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g106c12092e6_6_83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g106c12092e6_6_83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g106c12092e6_6_83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g106c12092e6_6_83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g106c12092e6_6_83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g106c12092e6_6_83"/>
          <p:cNvSpPr txBox="1"/>
          <p:nvPr/>
        </p:nvSpPr>
        <p:spPr>
          <a:xfrm>
            <a:off x="2313703" y="273259"/>
            <a:ext cx="759646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/>
          </a:p>
        </p:txBody>
      </p:sp>
      <p:pic>
        <p:nvPicPr>
          <p:cNvPr id="621" name="Google Shape;621;g106c12092e6_6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131" y="1350477"/>
            <a:ext cx="5413546" cy="497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06c12092e6_6_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436" y="1350476"/>
            <a:ext cx="5266927" cy="48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g106c12092e6_3_26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628" name="Google Shape;628;g106c12092e6_3_26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g106c12092e6_3_26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g106c12092e6_3_26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g106c12092e6_3_26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g106c12092e6_3_26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g106c12092e6_3_26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g106c12092e6_3_26"/>
          <p:cNvSpPr txBox="1"/>
          <p:nvPr/>
        </p:nvSpPr>
        <p:spPr>
          <a:xfrm>
            <a:off x="2508713" y="2726245"/>
            <a:ext cx="759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</a:t>
            </a:r>
            <a:endParaRPr sz="32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5" name="Google Shape;635;g106c12092e6_3_26"/>
          <p:cNvSpPr txBox="1"/>
          <p:nvPr/>
        </p:nvSpPr>
        <p:spPr>
          <a:xfrm>
            <a:off x="2508737" y="3290554"/>
            <a:ext cx="759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PIPELINE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g1055ce06a49_2_154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41" name="Google Shape;641;g1055ce06a49_2_154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g1055ce06a49_2_154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g1055ce06a49_2_154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g1055ce06a49_2_154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g1055ce06a49_2_154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g1055ce06a49_2_154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7" name="Google Shape;647;g1055ce06a49_2_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g1055ce06a49_2_165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53" name="Google Shape;653;g1055ce06a49_2_165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g1055ce06a49_2_165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g1055ce06a49_2_165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g1055ce06a49_2_165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g1055ce06a49_2_165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g1055ce06a49_2_165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9" name="Google Shape;659;g1055ce06a49_2_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g1055ce06a49_2_176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65" name="Google Shape;665;g1055ce06a49_2_176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g1055ce06a49_2_176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g1055ce06a49_2_176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g1055ce06a49_2_176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g1055ce06a49_2_176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g1055ce06a49_2_176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1" name="Google Shape;671;g1055ce06a49_2_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6c12092e6_10_6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312" name="Google Shape;312;g106c12092e6_10_6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g106c12092e6_10_6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g106c12092e6_10_6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g106c12092e6_10_6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g106c12092e6_10_6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g106c12092e6_10_6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g106c12092e6_10_6"/>
          <p:cNvSpPr txBox="1"/>
          <p:nvPr/>
        </p:nvSpPr>
        <p:spPr>
          <a:xfrm>
            <a:off x="4996941" y="376250"/>
            <a:ext cx="2198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IN" sz="4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/>
          </a:p>
        </p:txBody>
      </p:sp>
      <p:sp>
        <p:nvSpPr>
          <p:cNvPr id="319" name="Google Shape;319;g106c12092e6_10_6"/>
          <p:cNvSpPr/>
          <p:nvPr/>
        </p:nvSpPr>
        <p:spPr>
          <a:xfrm>
            <a:off x="9" y="11345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DEFINITION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106c12092e6_10_6"/>
          <p:cNvSpPr/>
          <p:nvPr/>
        </p:nvSpPr>
        <p:spPr>
          <a:xfrm>
            <a:off x="909884" y="20276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VISUALIZATION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06c12092e6_10_6"/>
          <p:cNvSpPr/>
          <p:nvPr/>
        </p:nvSpPr>
        <p:spPr>
          <a:xfrm>
            <a:off x="2057534" y="29207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CLEANING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06c12092e6_10_6"/>
          <p:cNvSpPr/>
          <p:nvPr/>
        </p:nvSpPr>
        <p:spPr>
          <a:xfrm>
            <a:off x="5727134" y="56000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06c12092e6_10_6"/>
          <p:cNvSpPr/>
          <p:nvPr/>
        </p:nvSpPr>
        <p:spPr>
          <a:xfrm>
            <a:off x="4500709" y="47069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MACHINE LEARNING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06c12092e6_10_6"/>
          <p:cNvSpPr/>
          <p:nvPr/>
        </p:nvSpPr>
        <p:spPr>
          <a:xfrm>
            <a:off x="3191259" y="3813849"/>
            <a:ext cx="6166800" cy="893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000B0">
                  <a:alpha val="0"/>
                </a:srgbClr>
              </a:gs>
              <a:gs pos="100000">
                <a:srgbClr val="00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EXPLORATORY DATA ANALYSIS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g1055ce06a49_2_187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678" name="Google Shape;678;g1055ce06a49_2_187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g1055ce06a49_2_187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g1055ce06a49_2_187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g1055ce06a49_2_187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g1055ce06a49_2_187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g1055ce06a49_2_187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4" name="Google Shape;684;g1055ce06a49_2_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g106c12092e6_10_39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690" name="Google Shape;690;g106c12092e6_10_39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g106c12092e6_10_39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g106c12092e6_10_39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g106c12092e6_10_39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g106c12092e6_10_39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g106c12092e6_10_39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g106c12092e6_10_39"/>
          <p:cNvSpPr txBox="1"/>
          <p:nvPr/>
        </p:nvSpPr>
        <p:spPr>
          <a:xfrm>
            <a:off x="4206450" y="2726250"/>
            <a:ext cx="37791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IN" sz="4400" b="1">
                <a:solidFill>
                  <a:srgbClr val="66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>
              <a:solidFill>
                <a:srgbClr val="66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c12092e6_17_0"/>
          <p:cNvSpPr/>
          <p:nvPr/>
        </p:nvSpPr>
        <p:spPr>
          <a:xfrm>
            <a:off x="-1" y="5618922"/>
            <a:ext cx="3022302" cy="1239078"/>
          </a:xfrm>
          <a:custGeom>
            <a:avLst/>
            <a:gdLst/>
            <a:ahLst/>
            <a:cxnLst/>
            <a:rect l="l" t="t" r="r" b="b"/>
            <a:pathLst>
              <a:path w="3022302" h="1239078" extrusionOk="0">
                <a:moveTo>
                  <a:pt x="0" y="0"/>
                </a:moveTo>
                <a:lnTo>
                  <a:pt x="2687635" y="0"/>
                </a:lnTo>
                <a:lnTo>
                  <a:pt x="3022302" y="619539"/>
                </a:lnTo>
                <a:lnTo>
                  <a:pt x="2687635" y="1239078"/>
                </a:lnTo>
                <a:lnTo>
                  <a:pt x="0" y="1239078"/>
                </a:lnTo>
                <a:lnTo>
                  <a:pt x="0" y="0"/>
                </a:lnTo>
                <a:close/>
              </a:path>
            </a:pathLst>
          </a:custGeom>
          <a:solidFill>
            <a:srgbClr val="1B68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106c12092e6_17_0"/>
          <p:cNvSpPr/>
          <p:nvPr/>
        </p:nvSpPr>
        <p:spPr>
          <a:xfrm>
            <a:off x="2819351" y="5618922"/>
            <a:ext cx="2188569" cy="1239078"/>
          </a:xfrm>
          <a:custGeom>
            <a:avLst/>
            <a:gdLst/>
            <a:ahLst/>
            <a:cxnLst/>
            <a:rect l="l" t="t" r="r" b="b"/>
            <a:pathLst>
              <a:path w="2188569" h="1239078" extrusionOk="0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2188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106c12092e6_17_0"/>
          <p:cNvSpPr/>
          <p:nvPr/>
        </p:nvSpPr>
        <p:spPr>
          <a:xfrm>
            <a:off x="4804969" y="5618922"/>
            <a:ext cx="2188569" cy="1239078"/>
          </a:xfrm>
          <a:custGeom>
            <a:avLst/>
            <a:gdLst/>
            <a:ahLst/>
            <a:cxnLst/>
            <a:rect l="l" t="t" r="r" b="b"/>
            <a:pathLst>
              <a:path w="2188569" h="1239078" extrusionOk="0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49B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106c12092e6_17_0"/>
          <p:cNvSpPr/>
          <p:nvPr/>
        </p:nvSpPr>
        <p:spPr>
          <a:xfrm>
            <a:off x="6790587" y="5618922"/>
            <a:ext cx="2188569" cy="1239078"/>
          </a:xfrm>
          <a:custGeom>
            <a:avLst/>
            <a:gdLst/>
            <a:ahLst/>
            <a:cxnLst/>
            <a:rect l="l" t="t" r="r" b="b"/>
            <a:pathLst>
              <a:path w="2188569" h="1239078" extrusionOk="0">
                <a:moveTo>
                  <a:pt x="0" y="0"/>
                </a:moveTo>
                <a:lnTo>
                  <a:pt x="1853902" y="0"/>
                </a:lnTo>
                <a:lnTo>
                  <a:pt x="2188569" y="619539"/>
                </a:lnTo>
                <a:lnTo>
                  <a:pt x="1853902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60C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06c12092e6_17_0"/>
          <p:cNvSpPr/>
          <p:nvPr/>
        </p:nvSpPr>
        <p:spPr>
          <a:xfrm>
            <a:off x="8776205" y="5618922"/>
            <a:ext cx="3415795" cy="1239078"/>
          </a:xfrm>
          <a:custGeom>
            <a:avLst/>
            <a:gdLst/>
            <a:ahLst/>
            <a:cxnLst/>
            <a:rect l="l" t="t" r="r" b="b"/>
            <a:pathLst>
              <a:path w="3415795" h="1239078" extrusionOk="0">
                <a:moveTo>
                  <a:pt x="0" y="0"/>
                </a:moveTo>
                <a:lnTo>
                  <a:pt x="3415795" y="0"/>
                </a:lnTo>
                <a:lnTo>
                  <a:pt x="3415795" y="1239078"/>
                </a:lnTo>
                <a:lnTo>
                  <a:pt x="0" y="1239078"/>
                </a:lnTo>
                <a:lnTo>
                  <a:pt x="334667" y="619539"/>
                </a:lnTo>
                <a:lnTo>
                  <a:pt x="0" y="0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106c12092e6_17_0" descr="Craw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192" y="5033962"/>
            <a:ext cx="1400882" cy="140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06c12092e6_17_0" descr="Wal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7812" y="4919406"/>
            <a:ext cx="1399032" cy="139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06c12092e6_17_0" descr="Ru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1163" y="4919406"/>
            <a:ext cx="1399032" cy="139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06c12092e6_17_0"/>
          <p:cNvSpPr/>
          <p:nvPr/>
        </p:nvSpPr>
        <p:spPr>
          <a:xfrm>
            <a:off x="0" y="5929204"/>
            <a:ext cx="2943494" cy="359484"/>
          </a:xfrm>
          <a:prstGeom prst="ellipse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7000">
                <a:srgbClr val="000000">
                  <a:alpha val="54901"/>
                </a:srgb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06c12092e6_17_0"/>
          <p:cNvSpPr/>
          <p:nvPr/>
        </p:nvSpPr>
        <p:spPr>
          <a:xfrm>
            <a:off x="2995710" y="5987518"/>
            <a:ext cx="1902160" cy="359484"/>
          </a:xfrm>
          <a:prstGeom prst="ellipse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7000">
                <a:srgbClr val="000000">
                  <a:alpha val="54901"/>
                </a:srgb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06c12092e6_17_0"/>
          <p:cNvSpPr/>
          <p:nvPr/>
        </p:nvSpPr>
        <p:spPr>
          <a:xfrm>
            <a:off x="4766844" y="6034711"/>
            <a:ext cx="1902160" cy="359484"/>
          </a:xfrm>
          <a:prstGeom prst="ellipse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7000">
                <a:srgbClr val="000000">
                  <a:alpha val="54901"/>
                </a:srgb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06c12092e6_17_0"/>
          <p:cNvSpPr/>
          <p:nvPr/>
        </p:nvSpPr>
        <p:spPr>
          <a:xfrm>
            <a:off x="6680537" y="5978211"/>
            <a:ext cx="1902160" cy="359484"/>
          </a:xfrm>
          <a:prstGeom prst="ellipse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7000">
                <a:srgbClr val="000000">
                  <a:alpha val="54901"/>
                </a:srgb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g106c12092e6_17_0" descr="Confused pers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8964" y="4839429"/>
            <a:ext cx="1399032" cy="1399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06c12092e6_17_0"/>
          <p:cNvSpPr/>
          <p:nvPr/>
        </p:nvSpPr>
        <p:spPr>
          <a:xfrm>
            <a:off x="9414284" y="5936437"/>
            <a:ext cx="1902160" cy="359484"/>
          </a:xfrm>
          <a:prstGeom prst="ellipse">
            <a:avLst/>
          </a:prstGeom>
          <a:gradFill>
            <a:gsLst>
              <a:gs pos="0">
                <a:srgbClr val="000000">
                  <a:alpha val="54901"/>
                </a:srgbClr>
              </a:gs>
              <a:gs pos="17000">
                <a:srgbClr val="000000">
                  <a:alpha val="54901"/>
                </a:srgbClr>
              </a:gs>
              <a:gs pos="100000">
                <a:srgbClr val="1B689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g106c12092e6_17_0"/>
          <p:cNvCxnSpPr/>
          <p:nvPr/>
        </p:nvCxnSpPr>
        <p:spPr>
          <a:xfrm rot="10800000">
            <a:off x="787791" y="1575582"/>
            <a:ext cx="0" cy="404334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44" name="Google Shape;344;g106c12092e6_17_0"/>
          <p:cNvGrpSpPr/>
          <p:nvPr/>
        </p:nvGrpSpPr>
        <p:grpSpPr>
          <a:xfrm>
            <a:off x="823280" y="1477109"/>
            <a:ext cx="1875154" cy="765575"/>
            <a:chOff x="823280" y="1477109"/>
            <a:chExt cx="1875154" cy="765575"/>
          </a:xfrm>
        </p:grpSpPr>
        <p:sp>
          <p:nvSpPr>
            <p:cNvPr id="345" name="Google Shape;345;g106c12092e6_17_0"/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6893"/>
                </a:buClr>
                <a:buSzPts val="2800"/>
                <a:buFont typeface="Century Gothic"/>
                <a:buNone/>
              </a:pPr>
              <a:r>
                <a:rPr lang="en-IN" sz="2800" b="1" i="0" u="none" strike="noStrike" cap="none">
                  <a:solidFill>
                    <a:srgbClr val="1B689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01</a:t>
              </a:r>
              <a:endParaRPr/>
            </a:p>
          </p:txBody>
        </p:sp>
        <p:sp>
          <p:nvSpPr>
            <p:cNvPr id="346" name="Google Shape;346;g106c12092e6_17_0"/>
            <p:cNvSpPr txBox="1"/>
            <p:nvPr/>
          </p:nvSpPr>
          <p:spPr>
            <a:xfrm>
              <a:off x="823280" y="1904130"/>
              <a:ext cx="1875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entury Gothic"/>
                <a:buNone/>
              </a:pPr>
              <a:r>
                <a:rPr lang="en-IN" sz="16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REPORTING</a:t>
              </a:r>
              <a:endParaRPr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47" name="Google Shape;347;g106c12092e6_17_0"/>
          <p:cNvCxnSpPr/>
          <p:nvPr/>
        </p:nvCxnSpPr>
        <p:spPr>
          <a:xfrm rot="10800000">
            <a:off x="3242982" y="1575582"/>
            <a:ext cx="0" cy="404334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g106c12092e6_17_0"/>
          <p:cNvCxnSpPr/>
          <p:nvPr/>
        </p:nvCxnSpPr>
        <p:spPr>
          <a:xfrm rot="10800000">
            <a:off x="5360548" y="1575582"/>
            <a:ext cx="0" cy="404334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49" name="Google Shape;349;g106c12092e6_17_0"/>
          <p:cNvCxnSpPr/>
          <p:nvPr/>
        </p:nvCxnSpPr>
        <p:spPr>
          <a:xfrm rot="10800000">
            <a:off x="7458732" y="1575582"/>
            <a:ext cx="0" cy="404334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50" name="Google Shape;350;g106c12092e6_17_0"/>
          <p:cNvCxnSpPr/>
          <p:nvPr/>
        </p:nvCxnSpPr>
        <p:spPr>
          <a:xfrm rot="10800000">
            <a:off x="9556916" y="1575582"/>
            <a:ext cx="0" cy="404334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51" name="Google Shape;351;g106c12092e6_17_0"/>
          <p:cNvGrpSpPr/>
          <p:nvPr/>
        </p:nvGrpSpPr>
        <p:grpSpPr>
          <a:xfrm>
            <a:off x="3269255" y="1482669"/>
            <a:ext cx="1875154" cy="765575"/>
            <a:chOff x="823280" y="1477109"/>
            <a:chExt cx="1875154" cy="765575"/>
          </a:xfrm>
        </p:grpSpPr>
        <p:sp>
          <p:nvSpPr>
            <p:cNvPr id="352" name="Google Shape;352;g106c12092e6_17_0"/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88AC"/>
                </a:buClr>
                <a:buSzPts val="2800"/>
                <a:buFont typeface="Century Gothic"/>
                <a:buNone/>
              </a:pPr>
              <a:r>
                <a:rPr lang="en-IN" sz="2800" b="1" i="0" u="none" strike="noStrike" cap="none">
                  <a:solidFill>
                    <a:srgbClr val="2188A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02</a:t>
              </a:r>
              <a:endParaRPr/>
            </a:p>
          </p:txBody>
        </p:sp>
        <p:sp>
          <p:nvSpPr>
            <p:cNvPr id="353" name="Google Shape;353;g106c12092e6_17_0"/>
            <p:cNvSpPr txBox="1"/>
            <p:nvPr/>
          </p:nvSpPr>
          <p:spPr>
            <a:xfrm>
              <a:off x="823280" y="1904130"/>
              <a:ext cx="1875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entury Gothic"/>
                <a:buNone/>
              </a:pPr>
              <a:r>
                <a:rPr lang="en-IN" sz="16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CLEANING </a:t>
              </a:r>
              <a:endParaRPr/>
            </a:p>
          </p:txBody>
        </p:sp>
      </p:grpSp>
      <p:grpSp>
        <p:nvGrpSpPr>
          <p:cNvPr id="354" name="Google Shape;354;g106c12092e6_17_0"/>
          <p:cNvGrpSpPr/>
          <p:nvPr/>
        </p:nvGrpSpPr>
        <p:grpSpPr>
          <a:xfrm>
            <a:off x="5386820" y="1477109"/>
            <a:ext cx="1875154" cy="765575"/>
            <a:chOff x="823280" y="1477109"/>
            <a:chExt cx="1875154" cy="765575"/>
          </a:xfrm>
        </p:grpSpPr>
        <p:sp>
          <p:nvSpPr>
            <p:cNvPr id="355" name="Google Shape;355;g106c12092e6_17_0"/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B1CE"/>
                </a:buClr>
                <a:buSzPts val="2800"/>
                <a:buFont typeface="Century Gothic"/>
                <a:buNone/>
              </a:pPr>
              <a:r>
                <a:rPr lang="en-IN" sz="2800" b="1" i="0" u="none" strike="noStrike" cap="none">
                  <a:solidFill>
                    <a:srgbClr val="49B1CE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03</a:t>
              </a:r>
              <a:endParaRPr/>
            </a:p>
          </p:txBody>
        </p:sp>
        <p:sp>
          <p:nvSpPr>
            <p:cNvPr id="356" name="Google Shape;356;g106c12092e6_17_0"/>
            <p:cNvSpPr txBox="1"/>
            <p:nvPr/>
          </p:nvSpPr>
          <p:spPr>
            <a:xfrm>
              <a:off x="823280" y="1904130"/>
              <a:ext cx="1875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entury Gothic"/>
                <a:buNone/>
              </a:pPr>
              <a:r>
                <a:rPr lang="en-IN" sz="16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EDA</a:t>
              </a:r>
              <a:endParaRPr/>
            </a:p>
          </p:txBody>
        </p:sp>
      </p:grpSp>
      <p:grpSp>
        <p:nvGrpSpPr>
          <p:cNvPr id="357" name="Google Shape;357;g106c12092e6_17_0"/>
          <p:cNvGrpSpPr/>
          <p:nvPr/>
        </p:nvGrpSpPr>
        <p:grpSpPr>
          <a:xfrm>
            <a:off x="7504382" y="1477109"/>
            <a:ext cx="2071912" cy="1011796"/>
            <a:chOff x="823280" y="1477109"/>
            <a:chExt cx="2071912" cy="1011796"/>
          </a:xfrm>
        </p:grpSpPr>
        <p:sp>
          <p:nvSpPr>
            <p:cNvPr id="358" name="Google Shape;358;g106c12092e6_17_0"/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0C5CC"/>
                </a:buClr>
                <a:buSzPts val="2800"/>
                <a:buFont typeface="Century Gothic"/>
                <a:buNone/>
              </a:pPr>
              <a:r>
                <a:rPr lang="en-IN" sz="2800" b="1" i="0" u="none" strike="noStrike" cap="none">
                  <a:solidFill>
                    <a:srgbClr val="60C5C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04</a:t>
              </a:r>
              <a:endParaRPr/>
            </a:p>
          </p:txBody>
        </p:sp>
        <p:sp>
          <p:nvSpPr>
            <p:cNvPr id="359" name="Google Shape;359;g106c12092e6_17_0"/>
            <p:cNvSpPr txBox="1"/>
            <p:nvPr/>
          </p:nvSpPr>
          <p:spPr>
            <a:xfrm>
              <a:off x="823280" y="1904130"/>
              <a:ext cx="207191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entury Gothic"/>
                <a:buNone/>
              </a:pPr>
              <a:r>
                <a:rPr lang="en-IN" sz="16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MACHINE LEARNING</a:t>
              </a:r>
              <a:endParaRPr/>
            </a:p>
          </p:txBody>
        </p:sp>
      </p:grpSp>
      <p:grpSp>
        <p:nvGrpSpPr>
          <p:cNvPr id="360" name="Google Shape;360;g106c12092e6_17_0"/>
          <p:cNvGrpSpPr/>
          <p:nvPr/>
        </p:nvGrpSpPr>
        <p:grpSpPr>
          <a:xfrm>
            <a:off x="9621944" y="1477109"/>
            <a:ext cx="1875154" cy="765575"/>
            <a:chOff x="823280" y="1477109"/>
            <a:chExt cx="1875154" cy="765575"/>
          </a:xfrm>
        </p:grpSpPr>
        <p:sp>
          <p:nvSpPr>
            <p:cNvPr id="361" name="Google Shape;361;g106c12092e6_17_0"/>
            <p:cNvSpPr txBox="1"/>
            <p:nvPr/>
          </p:nvSpPr>
          <p:spPr>
            <a:xfrm>
              <a:off x="823280" y="1477109"/>
              <a:ext cx="58541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CC66"/>
                </a:buClr>
                <a:buSzPts val="2800"/>
                <a:buFont typeface="Century Gothic"/>
                <a:buNone/>
              </a:pPr>
              <a:r>
                <a:rPr lang="en-IN" sz="2800" b="1" i="0" u="none" strike="noStrike" cap="none">
                  <a:solidFill>
                    <a:srgbClr val="00CC66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05</a:t>
              </a:r>
              <a:endParaRPr/>
            </a:p>
          </p:txBody>
        </p:sp>
        <p:sp>
          <p:nvSpPr>
            <p:cNvPr id="362" name="Google Shape;362;g106c12092e6_17_0"/>
            <p:cNvSpPr txBox="1"/>
            <p:nvPr/>
          </p:nvSpPr>
          <p:spPr>
            <a:xfrm>
              <a:off x="823280" y="1904130"/>
              <a:ext cx="187515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entury Gothic"/>
                <a:buNone/>
              </a:pPr>
              <a:r>
                <a:rPr lang="en-IN" sz="16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OPTIMISATION</a:t>
              </a:r>
              <a:endParaRPr/>
            </a:p>
          </p:txBody>
        </p:sp>
      </p:grpSp>
      <p:grpSp>
        <p:nvGrpSpPr>
          <p:cNvPr id="363" name="Google Shape;363;g106c12092e6_17_0"/>
          <p:cNvGrpSpPr/>
          <p:nvPr/>
        </p:nvGrpSpPr>
        <p:grpSpPr>
          <a:xfrm>
            <a:off x="7032931" y="4919406"/>
            <a:ext cx="1561299" cy="1399032"/>
            <a:chOff x="7014514" y="4919406"/>
            <a:chExt cx="1561299" cy="1399032"/>
          </a:xfrm>
        </p:grpSpPr>
        <p:pic>
          <p:nvPicPr>
            <p:cNvPr id="364" name="Google Shape;364;g106c12092e6_17_0" descr="Ru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76781" y="4919406"/>
              <a:ext cx="1399032" cy="13990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g106c12092e6_17_0"/>
            <p:cNvSpPr/>
            <p:nvPr/>
          </p:nvSpPr>
          <p:spPr>
            <a:xfrm>
              <a:off x="7014514" y="5415376"/>
              <a:ext cx="543339" cy="100842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106c12092e6_17_0"/>
            <p:cNvSpPr/>
            <p:nvPr/>
          </p:nvSpPr>
          <p:spPr>
            <a:xfrm>
              <a:off x="7290297" y="5276021"/>
              <a:ext cx="292396" cy="100842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g106c12092e6_17_0"/>
          <p:cNvSpPr txBox="1"/>
          <p:nvPr/>
        </p:nvSpPr>
        <p:spPr>
          <a:xfrm>
            <a:off x="3833386" y="327054"/>
            <a:ext cx="7596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rgbClr val="323F4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 PIPELINE</a:t>
            </a:r>
            <a:endParaRPr/>
          </a:p>
        </p:txBody>
      </p:sp>
      <p:pic>
        <p:nvPicPr>
          <p:cNvPr id="368" name="Google Shape;368;g106c12092e6_17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5871" y="2242684"/>
            <a:ext cx="1921290" cy="255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06c12092e6_17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35333" y="2563117"/>
            <a:ext cx="916344" cy="104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06c12092e6_17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54672" y="3944689"/>
            <a:ext cx="1266154" cy="73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06c12092e6_17_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87133" y="3749430"/>
            <a:ext cx="1266154" cy="73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06c12092e6_17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4083" y="2542577"/>
            <a:ext cx="893730" cy="101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06c12092e6_17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80909" y="3048589"/>
            <a:ext cx="2523115" cy="145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06c12092e6_17_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08715" y="2845520"/>
            <a:ext cx="2268716" cy="188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g106bcd9fa4f_2_28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380" name="Google Shape;380;g106bcd9fa4f_2_28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g106bcd9fa4f_2_28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g106bcd9fa4f_2_28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g106bcd9fa4f_2_28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g106bcd9fa4f_2_28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g106bcd9fa4f_2_28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g106bcd9fa4f_2_28"/>
          <p:cNvSpPr txBox="1"/>
          <p:nvPr/>
        </p:nvSpPr>
        <p:spPr>
          <a:xfrm>
            <a:off x="3479341" y="467058"/>
            <a:ext cx="7596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 DEFINITION</a:t>
            </a:r>
            <a:endParaRPr/>
          </a:p>
        </p:txBody>
      </p:sp>
      <p:sp>
        <p:nvSpPr>
          <p:cNvPr id="387" name="Google Shape;387;g106bcd9fa4f_2_28"/>
          <p:cNvSpPr/>
          <p:nvPr/>
        </p:nvSpPr>
        <p:spPr>
          <a:xfrm rot="10800000">
            <a:off x="370468" y="2017122"/>
            <a:ext cx="368685" cy="311003"/>
          </a:xfrm>
          <a:prstGeom prst="rtTriangl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06bcd9fa4f_2_28"/>
          <p:cNvSpPr/>
          <p:nvPr/>
        </p:nvSpPr>
        <p:spPr>
          <a:xfrm>
            <a:off x="297637" y="1315431"/>
            <a:ext cx="5613999" cy="1849970"/>
          </a:xfrm>
          <a:prstGeom prst="parallelogram">
            <a:avLst>
              <a:gd name="adj" fmla="val 36071"/>
            </a:avLst>
          </a:prstGeom>
          <a:solidFill>
            <a:schemeClr val="l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106bcd9fa4f_2_28"/>
          <p:cNvSpPr/>
          <p:nvPr/>
        </p:nvSpPr>
        <p:spPr>
          <a:xfrm>
            <a:off x="358271" y="1426076"/>
            <a:ext cx="5775324" cy="606057"/>
          </a:xfrm>
          <a:prstGeom prst="parallelogram">
            <a:avLst>
              <a:gd name="adj" fmla="val 36076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06bcd9fa4f_2_28"/>
          <p:cNvSpPr txBox="1"/>
          <p:nvPr/>
        </p:nvSpPr>
        <p:spPr>
          <a:xfrm>
            <a:off x="1112875" y="1522969"/>
            <a:ext cx="26432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project goal:</a:t>
            </a:r>
            <a:endParaRPr/>
          </a:p>
        </p:txBody>
      </p:sp>
      <p:sp>
        <p:nvSpPr>
          <p:cNvPr id="391" name="Google Shape;391;g106bcd9fa4f_2_28"/>
          <p:cNvSpPr txBox="1"/>
          <p:nvPr/>
        </p:nvSpPr>
        <p:spPr>
          <a:xfrm>
            <a:off x="739153" y="2180507"/>
            <a:ext cx="42016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IN" sz="14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Analyze the different information on the impact of coronavirus on the economy and predict its values in each country by month or year	</a:t>
            </a:r>
            <a:endParaRPr sz="1400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106bcd9fa4f_2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8644" y="2217195"/>
            <a:ext cx="4874488" cy="42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06bcd9fa4f_2_28"/>
          <p:cNvSpPr/>
          <p:nvPr/>
        </p:nvSpPr>
        <p:spPr>
          <a:xfrm>
            <a:off x="739153" y="3756447"/>
            <a:ext cx="4433455" cy="257463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106bcd9fa4f_2_28"/>
          <p:cNvSpPr txBox="1"/>
          <p:nvPr/>
        </p:nvSpPr>
        <p:spPr>
          <a:xfrm>
            <a:off x="915739" y="3874130"/>
            <a:ext cx="4080281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42"/>
              </a:buClr>
              <a:buSzPts val="1400"/>
              <a:buFont typeface="Noto Sans Symbols"/>
              <a:buChar char="⮚"/>
            </a:pPr>
            <a:r>
              <a:rPr lang="en-IN" sz="1400" b="1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  <a:t>The coronavirus pandemic has reached almost every country in the world.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42"/>
              </a:buClr>
              <a:buSzPts val="1400"/>
              <a:buFont typeface="Noto Sans Symbols"/>
              <a:buChar char="⮚"/>
            </a:pPr>
            <a:r>
              <a:rPr lang="en-IN" sz="1400" b="1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  <a:t>Big shifts in stock markets, where shares in companies are bought and sold, can affect the value of pensions or individual savings account</a:t>
            </a:r>
            <a:endParaRPr sz="1400" b="1">
              <a:solidFill>
                <a:srgbClr val="3F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42"/>
              </a:buClr>
              <a:buSzPts val="1400"/>
              <a:buFont typeface="Noto Sans Symbols"/>
              <a:buChar char="⮚"/>
            </a:pPr>
            <a:r>
              <a:rPr lang="en-IN" sz="1400" b="1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  <a:t>A difficult year for job seekers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42"/>
              </a:buClr>
              <a:buSzPts val="1400"/>
              <a:buFont typeface="Noto Sans Symbols"/>
              <a:buChar char="⮚"/>
            </a:pPr>
            <a:r>
              <a:rPr lang="en-IN" sz="1400" b="1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  <a:t>Many people have lost their jobs or seen their incomes cut.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42"/>
              </a:buClr>
              <a:buSzPts val="1400"/>
              <a:buFont typeface="Noto Sans Symbols"/>
              <a:buChar char="⮚"/>
            </a:pPr>
            <a:r>
              <a:rPr lang="en-IN" sz="1400" b="1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  <a:t>Unemployment rates have increased across major economies.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>
              <a:solidFill>
                <a:srgbClr val="3F3F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b="0" i="0">
                <a:solidFill>
                  <a:srgbClr val="3F3F42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g106bcd9fa4f_2_47"/>
          <p:cNvGrpSpPr/>
          <p:nvPr/>
        </p:nvGrpSpPr>
        <p:grpSpPr>
          <a:xfrm>
            <a:off x="9910165" y="376279"/>
            <a:ext cx="1984199" cy="2350094"/>
            <a:chOff x="10263022" y="449514"/>
            <a:chExt cx="1170523" cy="1386373"/>
          </a:xfrm>
        </p:grpSpPr>
        <p:sp>
          <p:nvSpPr>
            <p:cNvPr id="400" name="Google Shape;400;g106bcd9fa4f_2_47"/>
            <p:cNvSpPr/>
            <p:nvPr/>
          </p:nvSpPr>
          <p:spPr>
            <a:xfrm rot="5400000">
              <a:off x="10712504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g106bcd9fa4f_2_47"/>
            <p:cNvSpPr/>
            <p:nvPr/>
          </p:nvSpPr>
          <p:spPr>
            <a:xfrm rot="5400000">
              <a:off x="10229617" y="482919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g106bcd9fa4f_2_47"/>
            <p:cNvSpPr/>
            <p:nvPr/>
          </p:nvSpPr>
          <p:spPr>
            <a:xfrm rot="5400000">
              <a:off x="10470135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g106bcd9fa4f_2_47"/>
            <p:cNvSpPr/>
            <p:nvPr/>
          </p:nvSpPr>
          <p:spPr>
            <a:xfrm rot="5400000">
              <a:off x="10953022" y="919141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g106bcd9fa4f_2_47"/>
            <p:cNvSpPr/>
            <p:nvPr/>
          </p:nvSpPr>
          <p:spPr>
            <a:xfrm rot="5400000">
              <a:off x="10712504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g106bcd9fa4f_2_47"/>
            <p:cNvSpPr/>
            <p:nvPr/>
          </p:nvSpPr>
          <p:spPr>
            <a:xfrm rot="5400000">
              <a:off x="10229617" y="1355364"/>
              <a:ext cx="513928" cy="447118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g106bcd9fa4f_2_47"/>
          <p:cNvSpPr txBox="1"/>
          <p:nvPr/>
        </p:nvSpPr>
        <p:spPr>
          <a:xfrm>
            <a:off x="2989813" y="453620"/>
            <a:ext cx="7596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First look on our datasets</a:t>
            </a:r>
            <a:endParaRPr sz="32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07" name="Google Shape;407;g106bcd9fa4f_2_47"/>
          <p:cNvSpPr txBox="1"/>
          <p:nvPr/>
        </p:nvSpPr>
        <p:spPr>
          <a:xfrm>
            <a:off x="2425487" y="1009129"/>
            <a:ext cx="75964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/>
          </a:p>
        </p:txBody>
      </p:sp>
      <p:sp>
        <p:nvSpPr>
          <p:cNvPr id="408" name="Google Shape;408;g106bcd9fa4f_2_47"/>
          <p:cNvSpPr txBox="1"/>
          <p:nvPr/>
        </p:nvSpPr>
        <p:spPr>
          <a:xfrm>
            <a:off x="6489905" y="1963548"/>
            <a:ext cx="4932731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many people in each age group suffer from unemployment and how has been the impact of the coronavirus on the unemployment rate compared to each country?</a:t>
            </a:r>
            <a:endParaRPr/>
          </a:p>
        </p:txBody>
      </p:sp>
      <p:sp>
        <p:nvSpPr>
          <p:cNvPr id="409" name="Google Shape;409;g106bcd9fa4f_2_47"/>
          <p:cNvSpPr txBox="1"/>
          <p:nvPr/>
        </p:nvSpPr>
        <p:spPr>
          <a:xfrm>
            <a:off x="6489905" y="2679239"/>
            <a:ext cx="4932731" cy="61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has been the impact of the coronavirus on young people and what is the percentage of this rate after the corona crisis compared to women and men?</a:t>
            </a:r>
            <a:endParaRPr/>
          </a:p>
        </p:txBody>
      </p:sp>
      <p:sp>
        <p:nvSpPr>
          <p:cNvPr id="410" name="Google Shape;410;g106bcd9fa4f_2_47"/>
          <p:cNvSpPr txBox="1"/>
          <p:nvPr/>
        </p:nvSpPr>
        <p:spPr>
          <a:xfrm>
            <a:off x="6489905" y="3501975"/>
            <a:ext cx="493273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Whether the rate of child labor in relation to each age interval was high or decreased after the crisis?</a:t>
            </a:r>
            <a:endParaRPr/>
          </a:p>
        </p:txBody>
      </p:sp>
      <p:sp>
        <p:nvSpPr>
          <p:cNvPr id="411" name="Google Shape;411;g106bcd9fa4f_2_47"/>
          <p:cNvSpPr txBox="1"/>
          <p:nvPr/>
        </p:nvSpPr>
        <p:spPr>
          <a:xfrm>
            <a:off x="6489905" y="4169931"/>
            <a:ext cx="493273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percentage of women in leadership positions before and after the crisis?</a:t>
            </a:r>
            <a:endParaRPr/>
          </a:p>
        </p:txBody>
      </p:sp>
      <p:sp>
        <p:nvSpPr>
          <p:cNvPr id="412" name="Google Shape;412;g106bcd9fa4f_2_47"/>
          <p:cNvSpPr txBox="1"/>
          <p:nvPr/>
        </p:nvSpPr>
        <p:spPr>
          <a:xfrm>
            <a:off x="6489905" y="4891013"/>
            <a:ext cx="493273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are the different financial measures that each country has taken against the crisis?</a:t>
            </a:r>
            <a:endParaRPr/>
          </a:p>
        </p:txBody>
      </p:sp>
      <p:sp>
        <p:nvSpPr>
          <p:cNvPr id="413" name="Google Shape;413;g106bcd9fa4f_2_47"/>
          <p:cNvSpPr txBox="1"/>
          <p:nvPr/>
        </p:nvSpPr>
        <p:spPr>
          <a:xfrm>
            <a:off x="6489905" y="5658199"/>
            <a:ext cx="4932731" cy="41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3"/>
              <a:buFont typeface="Arial"/>
              <a:buNone/>
            </a:pPr>
            <a:r>
              <a:rPr lang="en-IN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are the predictions of this information in the following years?</a:t>
            </a:r>
            <a:endParaRPr/>
          </a:p>
        </p:txBody>
      </p:sp>
      <p:sp>
        <p:nvSpPr>
          <p:cNvPr id="414" name="Google Shape;414;g106bcd9fa4f_2_47"/>
          <p:cNvSpPr txBox="1"/>
          <p:nvPr/>
        </p:nvSpPr>
        <p:spPr>
          <a:xfrm>
            <a:off x="5964563" y="1556746"/>
            <a:ext cx="18914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TO ASK</a:t>
            </a:r>
            <a:endParaRPr/>
          </a:p>
        </p:txBody>
      </p:sp>
      <p:sp>
        <p:nvSpPr>
          <p:cNvPr id="415" name="Google Shape;415;g106bcd9fa4f_2_47"/>
          <p:cNvSpPr/>
          <p:nvPr/>
        </p:nvSpPr>
        <p:spPr>
          <a:xfrm>
            <a:off x="5964563" y="2079671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06bcd9fa4f_2_47"/>
          <p:cNvSpPr/>
          <p:nvPr/>
        </p:nvSpPr>
        <p:spPr>
          <a:xfrm>
            <a:off x="5964563" y="2794939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06bcd9fa4f_2_47"/>
          <p:cNvSpPr/>
          <p:nvPr/>
        </p:nvSpPr>
        <p:spPr>
          <a:xfrm>
            <a:off x="5964563" y="3510207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06bcd9fa4f_2_47"/>
          <p:cNvSpPr/>
          <p:nvPr/>
        </p:nvSpPr>
        <p:spPr>
          <a:xfrm>
            <a:off x="5964563" y="4225475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06bcd9fa4f_2_47"/>
          <p:cNvSpPr/>
          <p:nvPr/>
        </p:nvSpPr>
        <p:spPr>
          <a:xfrm>
            <a:off x="5964563" y="4940743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06bcd9fa4f_2_47"/>
          <p:cNvSpPr/>
          <p:nvPr/>
        </p:nvSpPr>
        <p:spPr>
          <a:xfrm>
            <a:off x="5964563" y="5656008"/>
            <a:ext cx="414624" cy="414624"/>
          </a:xfrm>
          <a:custGeom>
            <a:avLst/>
            <a:gdLst/>
            <a:ahLst/>
            <a:cxnLst/>
            <a:rect l="l" t="t" r="r" b="b"/>
            <a:pathLst>
              <a:path w="55" h="55" extrusionOk="0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06bcd9fa4f_2_47"/>
          <p:cNvSpPr/>
          <p:nvPr/>
        </p:nvSpPr>
        <p:spPr>
          <a:xfrm>
            <a:off x="379429" y="1440544"/>
            <a:ext cx="5140080" cy="47272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06bcd9fa4f_2_47"/>
          <p:cNvSpPr txBox="1"/>
          <p:nvPr/>
        </p:nvSpPr>
        <p:spPr>
          <a:xfrm>
            <a:off x="379429" y="1520395"/>
            <a:ext cx="4765963" cy="4647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rgbClr val="0000B0"/>
                </a:solidFill>
                <a:latin typeface="Calibri"/>
                <a:ea typeface="Calibri"/>
                <a:cs typeface="Calibri"/>
                <a:sym typeface="Calibri"/>
              </a:rPr>
              <a:t> Datasets: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youth unemployment rate by the ILO (2009-2020)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unemployment rate by the ILO (in 2021)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proportion of children engaged in economic activity by the ILO.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COVID-19 finance sector related policy responses by the World Bank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COVID-19 national public responses in European countries by ECDC (2020-2021)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work hours lost due to the COVID-19 pandemic by the ILO (2020-2021)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AutoNum type="arabicPeriod"/>
            </a:pPr>
            <a:r>
              <a:rPr lang="en-IN" sz="1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Annual proportion of women in managerial positions by ILO (2009 - 2020)</a:t>
            </a:r>
            <a:endParaRPr sz="1400" b="1" i="0" u="none" strike="noStrike" cap="none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B0"/>
            </a:gs>
            <a:gs pos="100000">
              <a:srgbClr val="000066"/>
            </a:gs>
          </a:gsLst>
          <a:lin ang="0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g106c12092e6_0_3"/>
          <p:cNvGrpSpPr/>
          <p:nvPr/>
        </p:nvGrpSpPr>
        <p:grpSpPr>
          <a:xfrm>
            <a:off x="9909975" y="376262"/>
            <a:ext cx="1983954" cy="2349993"/>
            <a:chOff x="10263140" y="449514"/>
            <a:chExt cx="1170405" cy="1386345"/>
          </a:xfrm>
        </p:grpSpPr>
        <p:sp>
          <p:nvSpPr>
            <p:cNvPr id="428" name="Google Shape;428;g106c12092e6_0_3"/>
            <p:cNvSpPr/>
            <p:nvPr/>
          </p:nvSpPr>
          <p:spPr>
            <a:xfrm rot="5400000">
              <a:off x="10712577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g106c12092e6_0_3"/>
            <p:cNvSpPr/>
            <p:nvPr/>
          </p:nvSpPr>
          <p:spPr>
            <a:xfrm rot="5400000">
              <a:off x="10229690" y="482964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106c12092e6_0_3"/>
            <p:cNvSpPr/>
            <p:nvPr/>
          </p:nvSpPr>
          <p:spPr>
            <a:xfrm rot="5400000">
              <a:off x="10470208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g106c12092e6_0_3"/>
            <p:cNvSpPr/>
            <p:nvPr/>
          </p:nvSpPr>
          <p:spPr>
            <a:xfrm rot="5400000">
              <a:off x="10953095" y="919186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106c12092e6_0_3"/>
            <p:cNvSpPr/>
            <p:nvPr/>
          </p:nvSpPr>
          <p:spPr>
            <a:xfrm rot="5400000">
              <a:off x="10712577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106c12092e6_0_3"/>
            <p:cNvSpPr/>
            <p:nvPr/>
          </p:nvSpPr>
          <p:spPr>
            <a:xfrm rot="5400000">
              <a:off x="10229690" y="1355409"/>
              <a:ext cx="513900" cy="447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12700" cap="flat" cmpd="sng">
              <a:solidFill>
                <a:srgbClr val="00FFFF">
                  <a:alpha val="2392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g106c12092e6_0_3"/>
          <p:cNvSpPr txBox="1"/>
          <p:nvPr/>
        </p:nvSpPr>
        <p:spPr>
          <a:xfrm>
            <a:off x="2297688" y="2726245"/>
            <a:ext cx="7596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VISUALIZATION</a:t>
            </a:r>
            <a:endParaRPr sz="3200" b="1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5" name="Google Shape;435;g106c12092e6_0_3"/>
          <p:cNvSpPr txBox="1"/>
          <p:nvPr/>
        </p:nvSpPr>
        <p:spPr>
          <a:xfrm>
            <a:off x="2297712" y="3311254"/>
            <a:ext cx="759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None/>
            </a:pPr>
            <a:r>
              <a:rPr lang="en-IN"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I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06c12092e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25"/>
            <a:ext cx="12192001" cy="683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06c12092e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635</Words>
  <Application>Microsoft Office PowerPoint</Application>
  <PresentationFormat>Grand écran</PresentationFormat>
  <Paragraphs>92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31</vt:i4>
      </vt:variant>
    </vt:vector>
  </HeadingPairs>
  <TitlesOfParts>
    <vt:vector size="44" baseType="lpstr">
      <vt:lpstr>Oswald Light</vt:lpstr>
      <vt:lpstr>Arial</vt:lpstr>
      <vt:lpstr>Montserrat Black</vt:lpstr>
      <vt:lpstr>Helvetica Neue</vt:lpstr>
      <vt:lpstr>Noto Sans Symbols</vt:lpstr>
      <vt:lpstr>Century Gothic</vt:lpstr>
      <vt:lpstr>Calibri</vt:lpstr>
      <vt:lpstr>Montserrat</vt:lpstr>
      <vt:lpstr>Calibri Light</vt:lpstr>
      <vt:lpstr>Roboto</vt:lpstr>
      <vt:lpstr>Office Theme</vt:lpstr>
      <vt:lpstr>1_Office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Pankaj Sharma</dc:creator>
  <cp:lastModifiedBy>aya el youssoufi</cp:lastModifiedBy>
  <cp:revision>2</cp:revision>
  <dcterms:created xsi:type="dcterms:W3CDTF">2019-02-27T16:30:15Z</dcterms:created>
  <dcterms:modified xsi:type="dcterms:W3CDTF">2021-12-09T01:04:58Z</dcterms:modified>
</cp:coreProperties>
</file>